
<file path=[Content_Types].xml><?xml version="1.0" encoding="utf-8"?>
<Types xmlns="http://schemas.openxmlformats.org/package/2006/content-types">
  <Default Extension="bin" ContentType="audio/unknown"/>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0"/>
  </p:notesMasterIdLst>
  <p:handoutMasterIdLst>
    <p:handoutMasterId r:id="rId21"/>
  </p:handoutMasterIdLst>
  <p:sldIdLst>
    <p:sldId id="381" r:id="rId2"/>
    <p:sldId id="383" r:id="rId3"/>
    <p:sldId id="379" r:id="rId4"/>
    <p:sldId id="378" r:id="rId5"/>
    <p:sldId id="382" r:id="rId6"/>
    <p:sldId id="384" r:id="rId7"/>
    <p:sldId id="367" r:id="rId8"/>
    <p:sldId id="374" r:id="rId9"/>
    <p:sldId id="373" r:id="rId10"/>
    <p:sldId id="368" r:id="rId11"/>
    <p:sldId id="380" r:id="rId12"/>
    <p:sldId id="371" r:id="rId13"/>
    <p:sldId id="370" r:id="rId14"/>
    <p:sldId id="372" r:id="rId15"/>
    <p:sldId id="377" r:id="rId16"/>
    <p:sldId id="376" r:id="rId17"/>
    <p:sldId id="365" r:id="rId18"/>
    <p:sldId id="369" r:id="rId19"/>
  </p:sldIdLst>
  <p:sldSz cx="9144000" cy="6858000" type="screen4x3"/>
  <p:notesSz cx="6954838" cy="93091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100"/>
    <a:srgbClr val="000000"/>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4" d="100"/>
          <a:sy n="124" d="100"/>
        </p:scale>
        <p:origin x="-2496" y="-11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182078" y="8843645"/>
            <a:ext cx="772760" cy="465455"/>
          </a:xfrm>
          <a:prstGeom prst="rect">
            <a:avLst/>
          </a:prstGeom>
          <a:noFill/>
          <a:ln w="9525">
            <a:noFill/>
            <a:miter lim="800000"/>
            <a:headEnd/>
            <a:tailEnd/>
          </a:ln>
          <a:effectLst/>
        </p:spPr>
        <p:txBody>
          <a:bodyPr vert="horz" wrap="none" lIns="92930" tIns="46465" rIns="92930" bIns="46465" numCol="1" anchor="b" anchorCtr="0" compatLnSpc="1">
            <a:prstTxWarp prst="textNoShape">
              <a:avLst/>
            </a:prstTxWarp>
          </a:bodyPr>
          <a:lstStyle>
            <a:lvl1pPr algn="r">
              <a:defRPr sz="1000" b="1"/>
            </a:lvl1pPr>
          </a:lstStyle>
          <a:p>
            <a:pPr>
              <a:defRPr/>
            </a:pPr>
            <a:fld id="{64650501-6341-CD42-9EE2-8C3D5BDE3602}" type="slidenum">
              <a:rPr lang="en-US"/>
              <a:pPr>
                <a:defRPr/>
              </a:pPr>
              <a:t>‹#›</a:t>
            </a:fld>
            <a:endParaRPr lang="en-US" sz="1200"/>
          </a:p>
        </p:txBody>
      </p:sp>
      <p:sp>
        <p:nvSpPr>
          <p:cNvPr id="58375" name="Text Box 7"/>
          <p:cNvSpPr txBox="1">
            <a:spLocks noChangeArrowheads="1"/>
          </p:cNvSpPr>
          <p:nvPr/>
        </p:nvSpPr>
        <p:spPr bwMode="auto">
          <a:xfrm>
            <a:off x="231828" y="143839"/>
            <a:ext cx="6491182" cy="481617"/>
          </a:xfrm>
          <a:prstGeom prst="rect">
            <a:avLst/>
          </a:prstGeom>
          <a:noFill/>
          <a:ln w="9525">
            <a:noFill/>
            <a:miter lim="800000"/>
            <a:headEnd/>
            <a:tailEnd/>
          </a:ln>
          <a:effectLst/>
        </p:spPr>
        <p:txBody>
          <a:bodyPr lIns="92930" tIns="46465" rIns="92930" bIns="46465" anchor="ctr">
            <a:prstTxWarp prst="textNoShape">
              <a:avLst/>
            </a:prstTxWarp>
            <a:spAutoFit/>
          </a:bodyPr>
          <a:lstStyle/>
          <a:p>
            <a:pPr algn="l">
              <a:tabLst>
                <a:tab pos="6271194" algn="r"/>
              </a:tabLst>
              <a:defRPr/>
            </a:pPr>
            <a:r>
              <a:rPr lang="en-US" sz="1100" b="1"/>
              <a:t>Division Ave. High School	Ms. Foglia</a:t>
            </a:r>
            <a:endParaRPr lang="en-US" sz="1800" b="1"/>
          </a:p>
          <a:p>
            <a:pPr>
              <a:tabLst>
                <a:tab pos="6271194" algn="r"/>
              </a:tabLst>
              <a:defRPr/>
            </a:pPr>
            <a:r>
              <a:rPr lang="en-US" sz="1400" b="1"/>
              <a:t>AP Biology</a:t>
            </a:r>
          </a:p>
        </p:txBody>
      </p:sp>
    </p:spTree>
    <p:extLst>
      <p:ext uri="{BB962C8B-B14F-4D97-AF65-F5344CB8AC3E}">
        <p14:creationId xmlns:p14="http://schemas.microsoft.com/office/powerpoint/2010/main" val="396034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endParaRPr lang="en-US" noProof="0"/>
          </a:p>
        </p:txBody>
      </p:sp>
      <p:sp>
        <p:nvSpPr>
          <p:cNvPr id="56327"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none" lIns="92930" tIns="46465" rIns="92930" bIns="46465" numCol="1" anchor="b" anchorCtr="0" compatLnSpc="1">
            <a:prstTxWarp prst="textNoShape">
              <a:avLst/>
            </a:prstTxWarp>
          </a:bodyPr>
          <a:lstStyle>
            <a:lvl1pPr algn="r">
              <a:defRPr sz="1200">
                <a:latin typeface="Times" charset="0"/>
              </a:defRPr>
            </a:lvl1pPr>
          </a:lstStyle>
          <a:p>
            <a:pPr>
              <a:defRPr/>
            </a:pPr>
            <a:fld id="{D68E3D5B-44DF-2247-9C25-07AC5194519F}" type="slidenum">
              <a:rPr lang="en-US"/>
              <a:pPr>
                <a:defRPr/>
              </a:pPr>
              <a:t>‹#›</a:t>
            </a:fld>
            <a:endParaRPr lang="en-US"/>
          </a:p>
        </p:txBody>
      </p:sp>
    </p:spTree>
    <p:extLst>
      <p:ext uri="{BB962C8B-B14F-4D97-AF65-F5344CB8AC3E}">
        <p14:creationId xmlns:p14="http://schemas.microsoft.com/office/powerpoint/2010/main" val="3789999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227013" indent="-112713" algn="l" rtl="0" eaLnBrk="0" fontAlgn="base" hangingPunct="0">
      <a:spcBef>
        <a:spcPct val="30000"/>
      </a:spcBef>
      <a:spcAft>
        <a:spcPct val="0"/>
      </a:spcAft>
      <a:buFont typeface="Wingdings" charset="2"/>
      <a:buChar char="§"/>
      <a:defRPr sz="1400" kern="1200">
        <a:solidFill>
          <a:schemeClr val="tx1"/>
        </a:solidFill>
        <a:latin typeface="Arial" charset="0"/>
        <a:ea typeface="ＭＳ Ｐゴシック" charset="-128"/>
        <a:cs typeface="+mn-cs"/>
      </a:defRPr>
    </a:lvl2pPr>
    <a:lvl3pPr marL="463550" indent="-122238" algn="l" rtl="0" eaLnBrk="0" fontAlgn="base" hangingPunct="0">
      <a:spcBef>
        <a:spcPct val="30000"/>
      </a:spcBef>
      <a:spcAft>
        <a:spcPct val="0"/>
      </a:spcAft>
      <a:buFont typeface="Wingdings" charset="2"/>
      <a:buChar char="§"/>
      <a:defRPr sz="1400" kern="1200">
        <a:solidFill>
          <a:schemeClr val="tx1"/>
        </a:solidFill>
        <a:latin typeface="Arial" charset="0"/>
        <a:ea typeface="ＭＳ Ｐゴシック" charset="-128"/>
        <a:cs typeface="+mn-cs"/>
      </a:defRPr>
    </a:lvl3pPr>
    <a:lvl4pPr marL="577850" algn="l" rtl="0" eaLnBrk="0" fontAlgn="base" hangingPunct="0">
      <a:spcBef>
        <a:spcPct val="30000"/>
      </a:spcBef>
      <a:spcAft>
        <a:spcPct val="0"/>
      </a:spcAft>
      <a:buFont typeface="Wingdings" charset="2"/>
      <a:buChar char="§"/>
      <a:defRPr sz="14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1</a:t>
            </a:fld>
            <a:endParaRPr lang="en-US"/>
          </a:p>
        </p:txBody>
      </p:sp>
    </p:spTree>
    <p:extLst>
      <p:ext uri="{BB962C8B-B14F-4D97-AF65-F5344CB8AC3E}">
        <p14:creationId xmlns:p14="http://schemas.microsoft.com/office/powerpoint/2010/main" val="271225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1420F05-0EB8-D841-80EA-7792C71235B9}"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C2ECD23-3E65-4E4B-9B06-F0AEF9BCA739}" type="slidenum">
              <a:rPr lang="en-US"/>
              <a:pPr/>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2242E5D-BF55-234A-889F-7F98D7FAF0E1}"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A53F59-6887-E74D-B936-26D44B39577A}"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52E3BB3-F979-194E-8E8C-180450FD527A}"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200"/>
              <a:t>The adult human body contains an estimated 1 * 10^14 cells (a 1 followed by 14 zeros), 10% of which actually belong to us!! Thus, we have roughly 10 times more cells living in us than we do cells that make up our own bodies. Most of these 'outside' cells are bacteria living in the gastrointestinal tract. More than 400 species of microbes live in the colon alone, and can reach a density of 1 * 10^11 organism per milliliter of 'intestinal lumenal contents.'</a:t>
            </a:r>
            <a:r>
              <a:rPr lang="en-US"/>
              <a:t> </a:t>
            </a:r>
          </a:p>
          <a:p>
            <a:pPr eaLnBrk="1" hangingPunct="1"/>
            <a:endParaRPr lang="en-US"/>
          </a:p>
          <a:p>
            <a:pPr eaLnBrk="1" hangingPunct="1"/>
            <a:r>
              <a:rPr lang="en-US"/>
              <a:t>Direct transfer of DNA between 2 bacterial cells that are temporarily joined</a:t>
            </a:r>
          </a:p>
          <a:p>
            <a:pPr lvl="1" eaLnBrk="1" hangingPunct="1"/>
            <a:r>
              <a:rPr lang="en-US"/>
              <a:t>results from presence of F plasmid with F factor</a:t>
            </a:r>
          </a:p>
          <a:p>
            <a:pPr lvl="2" eaLnBrk="1" hangingPunct="1"/>
            <a:r>
              <a:rPr lang="en-US"/>
              <a:t>F for “fertility” DNA</a:t>
            </a:r>
          </a:p>
          <a:p>
            <a:pPr lvl="1" eaLnBrk="1" hangingPunct="1"/>
            <a:r>
              <a:rPr lang="en-US"/>
              <a:t>E. coli “male” extends sex pilli, attaches to female bacterium</a:t>
            </a:r>
          </a:p>
          <a:p>
            <a:pPr lvl="1" eaLnBrk="1" hangingPunct="1"/>
            <a:r>
              <a:rPr lang="en-US"/>
              <a:t>cytoplasmic bridge allows transfer of DNA</a:t>
            </a:r>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15</a:t>
            </a:fld>
            <a:endParaRPr lang="en-US"/>
          </a:p>
        </p:txBody>
      </p:sp>
    </p:spTree>
    <p:extLst>
      <p:ext uri="{BB962C8B-B14F-4D97-AF65-F5344CB8AC3E}">
        <p14:creationId xmlns:p14="http://schemas.microsoft.com/office/powerpoint/2010/main" val="1259198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7BA118B-3110-E741-854F-74C9C8CB4664}"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DFCA4F7-9C4A-B64D-9F0F-A0293CD245CA}" type="slidenum">
              <a:rPr lang="en-US"/>
              <a:pPr/>
              <a:t>18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27312" y="4421822"/>
            <a:ext cx="5100215" cy="4421823"/>
          </a:xfrm>
          <a:noFill/>
          <a:ln/>
        </p:spPr>
        <p:txBody>
          <a:bodyPr/>
          <a:lstStyle/>
          <a:p>
            <a:pPr eaLnBrk="1" hangingPunct="1"/>
            <a:r>
              <a:rPr lang="en-US" sz="1100"/>
              <a:t>Most pathogenic bacteria in humans are gram-negative organisms.</a:t>
            </a:r>
          </a:p>
          <a:p>
            <a:pPr eaLnBrk="1" hangingPunct="1"/>
            <a:r>
              <a:rPr lang="en-US" sz="1100"/>
              <a:t>Escherichia coli, Salmonella, and other Enterobacteriaceae, Pseudomonas, Moraxella, Helicobacter, Stenotrophomonas, Legionella and Wolbachia and many others,  cyanobacteria, spirochaetes, green sulfur and green non-sulfur bacteria.</a:t>
            </a:r>
          </a:p>
          <a:p>
            <a:pPr eaLnBrk="1" hangingPunct="1"/>
            <a:r>
              <a:rPr lang="en-US" sz="1100"/>
              <a:t>Medically relevant Gram-negative cocci include three organisms, which cause a sexually transmitted disease (Neisseria gonorrhoeae), a meningitis (Neisseria meningitidis), and respiratory symptoms (Moraxella catarrhalis).</a:t>
            </a:r>
          </a:p>
          <a:p>
            <a:pPr eaLnBrk="1" hangingPunct="1"/>
            <a:r>
              <a:rPr lang="en-US" sz="1100"/>
              <a:t>Medically relevant Gram-negative bacilli include a multitude of species. Some of them primarily cause respiratory problems (Hemophilus influenzae, Klebsiella pneumoniae, Legionella pneumophila, Pseudomonas aeruginosa), primarily urinary problems (Escherichia coli, Proteus mirabilis, Enterobacter cloacae, Serratia marcescens), and primarily gastrointestinal problems (Helicobacter pylori, Salmonella enteritidis, Salmonella typhi).</a:t>
            </a:r>
          </a:p>
          <a:p>
            <a:pPr eaLnBrk="1" hangingPunct="1"/>
            <a:r>
              <a:rPr lang="en-US" sz="1100"/>
              <a:t>Classically, six gram-positive organisms are typically pathogenic in humans. Two of these, Streptococcus and Staphylococcus, are cocci (round bacteria). The remaining organisms are bacilli (rod-shaped bacteria) and can be subdivided based on their ability to form spores. The non-spore formers are Corynebacterium and Listeria (food poisoning w/ 25% mortality vs 1% in Salmonella), while Bacillus and Clostridium (botulism &amp; tetanus) produce spores. The spore-forming bacteria can again be divided based on their respiration: Bacillus is a facultative anaerobe, while Clostridium is an obligate anaerobe.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2</a:t>
            </a:fld>
            <a:endParaRPr lang="en-US"/>
          </a:p>
        </p:txBody>
      </p:sp>
    </p:spTree>
    <p:extLst>
      <p:ext uri="{BB962C8B-B14F-4D97-AF65-F5344CB8AC3E}">
        <p14:creationId xmlns:p14="http://schemas.microsoft.com/office/powerpoint/2010/main" val="361917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B4BA2F6-8264-C049-9885-FAD4E7DD336E}" type="slidenum">
              <a:rPr lang="en-US"/>
              <a:pPr/>
              <a:t>3</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EC34B70-467E-B84A-AB5E-CEFAB47C840A}" type="slidenum">
              <a:rPr lang="en-US"/>
              <a:pPr/>
              <a:t>4</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5</a:t>
            </a:fld>
            <a:endParaRPr lang="en-US"/>
          </a:p>
        </p:txBody>
      </p:sp>
    </p:spTree>
    <p:extLst>
      <p:ext uri="{BB962C8B-B14F-4D97-AF65-F5344CB8AC3E}">
        <p14:creationId xmlns:p14="http://schemas.microsoft.com/office/powerpoint/2010/main" val="405926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6</a:t>
            </a:fld>
            <a:endParaRPr lang="en-US"/>
          </a:p>
        </p:txBody>
      </p:sp>
    </p:spTree>
    <p:extLst>
      <p:ext uri="{BB962C8B-B14F-4D97-AF65-F5344CB8AC3E}">
        <p14:creationId xmlns:p14="http://schemas.microsoft.com/office/powerpoint/2010/main" val="123443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7</a:t>
            </a:fld>
            <a:endParaRPr lang="en-US"/>
          </a:p>
        </p:txBody>
      </p:sp>
    </p:spTree>
    <p:extLst>
      <p:ext uri="{BB962C8B-B14F-4D97-AF65-F5344CB8AC3E}">
        <p14:creationId xmlns:p14="http://schemas.microsoft.com/office/powerpoint/2010/main" val="40848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8E3D5B-44DF-2247-9C25-07AC5194519F}" type="slidenum">
              <a:rPr lang="en-US" smtClean="0"/>
              <a:pPr>
                <a:defRPr/>
              </a:pPr>
              <a:t>8</a:t>
            </a:fld>
            <a:endParaRPr lang="en-US"/>
          </a:p>
        </p:txBody>
      </p:sp>
    </p:spTree>
    <p:extLst>
      <p:ext uri="{BB962C8B-B14F-4D97-AF65-F5344CB8AC3E}">
        <p14:creationId xmlns:p14="http://schemas.microsoft.com/office/powerpoint/2010/main" val="16351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45262A1-305B-1D4F-A991-DBD67EA539E9}" type="slidenum">
              <a:rPr lang="en-US"/>
              <a:pPr/>
              <a:t>9</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p:spPr>
        <p:txBody>
          <a:bodyPr/>
          <a:lstStyle/>
          <a:p>
            <a:pPr eaLnBrk="1" hangingPunct="1"/>
            <a:r>
              <a:rPr lang="en-US" sz="1200"/>
              <a:t>Bacillus = anthrax, BT</a:t>
            </a:r>
          </a:p>
          <a:p>
            <a:pPr eaLnBrk="1" hangingPunct="1"/>
            <a:r>
              <a:rPr lang="en-US" sz="1200"/>
              <a:t>Bordetella = pertussis or whooping cough, kennel cough </a:t>
            </a:r>
          </a:p>
          <a:p>
            <a:pPr eaLnBrk="1" hangingPunct="1"/>
            <a:r>
              <a:rPr lang="en-US" sz="1200"/>
              <a:t>Clostridium = botulism &amp; tetanus</a:t>
            </a:r>
          </a:p>
          <a:p>
            <a:pPr eaLnBrk="1" hangingPunct="1"/>
            <a:r>
              <a:rPr lang="en-US" sz="1200"/>
              <a:t>Escherichia = E. coli</a:t>
            </a:r>
          </a:p>
          <a:p>
            <a:pPr eaLnBrk="1" hangingPunct="1"/>
            <a:r>
              <a:rPr lang="en-US" sz="1200"/>
              <a:t>Spirulina = blue-gren algae</a:t>
            </a:r>
          </a:p>
          <a:p>
            <a:pPr eaLnBrk="1" hangingPunct="1"/>
            <a:r>
              <a:rPr lang="en-US" sz="1200"/>
              <a:t>Staph</a:t>
            </a:r>
          </a:p>
          <a:p>
            <a:pPr eaLnBrk="1" hangingPunct="1"/>
            <a:r>
              <a:rPr lang="en-US" sz="1200"/>
              <a:t>Strep</a:t>
            </a:r>
          </a:p>
          <a:p>
            <a:pPr eaLnBrk="1" hangingPunct="1"/>
            <a:r>
              <a:rPr lang="en-US" sz="1200"/>
              <a:t>Salmonella</a:t>
            </a:r>
            <a:endParaRPr lang="en-US"/>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charset="0"/>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defRPr/>
            </a:pPr>
            <a:endParaRPr lang="en-US"/>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prstTxWarp prst="textNoShape">
                <a:avLst/>
              </a:prstTxWarp>
            </a:bodyPr>
            <a:lstStyle/>
            <a:p>
              <a:pPr>
                <a:defRPr/>
              </a:pPr>
              <a:endParaRPr lang="en-US"/>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3" y="1155"/>
              <a:ext cx="3984" cy="0"/>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12" name="Line 81"/>
            <p:cNvSpPr>
              <a:spLocks noChangeShapeType="1"/>
            </p:cNvSpPr>
            <p:nvPr userDrawn="1"/>
          </p:nvSpPr>
          <p:spPr bwMode="auto">
            <a:xfrm>
              <a:off x="387" y="963"/>
              <a:ext cx="0" cy="1632"/>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13" name="Oval 82"/>
            <p:cNvSpPr>
              <a:spLocks noChangeArrowheads="1"/>
            </p:cNvSpPr>
            <p:nvPr userDrawn="1"/>
          </p:nvSpPr>
          <p:spPr bwMode="auto">
            <a:xfrm>
              <a:off x="339" y="1107"/>
              <a:ext cx="96" cy="96"/>
            </a:xfrm>
            <a:prstGeom prst="ellipse">
              <a:avLst/>
            </a:prstGeom>
            <a:noFill/>
            <a:ln w="9525">
              <a:solidFill>
                <a:schemeClr val="hlink"/>
              </a:solidFill>
              <a:round/>
              <a:headEnd/>
              <a:tailEnd/>
            </a:ln>
            <a:effectLst/>
          </p:spPr>
          <p:txBody>
            <a:bodyPr wrap="none" anchor="ctr">
              <a:prstTxWarp prst="textNoShape">
                <a:avLst/>
              </a:prstTxWarp>
            </a:bodyPr>
            <a:lstStyle/>
            <a:p>
              <a:pPr>
                <a:defRPr/>
              </a:pPr>
              <a:endParaRPr lang="en-US"/>
            </a:p>
          </p:txBody>
        </p:sp>
      </p:grpSp>
      <p:sp>
        <p:nvSpPr>
          <p:cNvPr id="14"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prstTxWarp prst="textNoShape">
              <a:avLst/>
            </a:prstTxWarp>
            <a:spAutoFit/>
          </a:bodyPr>
          <a:lstStyle/>
          <a:p>
            <a:pPr algn="l">
              <a:spcBef>
                <a:spcPct val="50000"/>
              </a:spcBef>
              <a:defRPr/>
            </a:pPr>
            <a:r>
              <a:rPr lang="en-US" sz="1600" b="1"/>
              <a:t>AP Biology</a:t>
            </a:r>
            <a:endParaRPr lang="en-US">
              <a:latin typeface="Times"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vl1pPr>
          </a:lstStyle>
          <a:p>
            <a:pPr>
              <a:defRPr/>
            </a:pPr>
            <a:r>
              <a:rPr lang="en-US"/>
              <a:t>2007-2008</a:t>
            </a:r>
          </a:p>
        </p:txBody>
      </p:sp>
      <p:sp>
        <p:nvSpPr>
          <p:cNvPr id="16"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sldNum" sz="quarter" idx="10"/>
          </p:nvPr>
        </p:nvSpPr>
        <p:spPr>
          <a:ln/>
        </p:spPr>
        <p:txBody>
          <a:bodyPr/>
          <a:lstStyle>
            <a:lvl1pPr>
              <a:defRPr/>
            </a:lvl1pPr>
          </a:lstStyle>
          <a:p>
            <a:pPr>
              <a:defRPr/>
            </a:pPr>
            <a:fld id="{BE886332-D884-E748-837F-B33E366F412D}"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sldNum" sz="quarter" idx="10"/>
          </p:nvPr>
        </p:nvSpPr>
        <p:spPr>
          <a:ln/>
        </p:spPr>
        <p:txBody>
          <a:bodyPr/>
          <a:lstStyle>
            <a:lvl1pPr>
              <a:defRPr/>
            </a:lvl1pPr>
          </a:lstStyle>
          <a:p>
            <a:pPr>
              <a:defRPr/>
            </a:pPr>
            <a:fld id="{F2FE6EC9-6C29-AF4E-AFA1-DEF8FD701745}"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sldNum" sz="quarter" idx="10"/>
          </p:nvPr>
        </p:nvSpPr>
        <p:spPr>
          <a:ln/>
        </p:spPr>
        <p:txBody>
          <a:bodyPr/>
          <a:lstStyle>
            <a:lvl1pPr>
              <a:defRPr/>
            </a:lvl1pPr>
          </a:lstStyle>
          <a:p>
            <a:pPr>
              <a:defRPr/>
            </a:pPr>
            <a:fld id="{4BADAF5B-E35C-1244-95D5-EFAF421FB87C}"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B9391CFC-6BD1-6F4D-B2CC-82D5A9A2A530}"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sldNum" sz="quarter" idx="10"/>
          </p:nvPr>
        </p:nvSpPr>
        <p:spPr>
          <a:ln/>
        </p:spPr>
        <p:txBody>
          <a:bodyPr/>
          <a:lstStyle>
            <a:lvl1pPr>
              <a:defRPr/>
            </a:lvl1pPr>
          </a:lstStyle>
          <a:p>
            <a:pPr>
              <a:defRPr/>
            </a:pPr>
            <a:fld id="{98090870-A3BF-974E-8CF1-6B8A2839D88D}"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sldNum" sz="quarter" idx="10"/>
          </p:nvPr>
        </p:nvSpPr>
        <p:spPr>
          <a:ln/>
        </p:spPr>
        <p:txBody>
          <a:bodyPr/>
          <a:lstStyle>
            <a:lvl1pPr>
              <a:defRPr/>
            </a:lvl1pPr>
          </a:lstStyle>
          <a:p>
            <a:pPr>
              <a:defRPr/>
            </a:pPr>
            <a:fld id="{FB387C27-A0A1-584B-AE8D-D2C702BA5A93}"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sldNum" sz="quarter" idx="10"/>
          </p:nvPr>
        </p:nvSpPr>
        <p:spPr>
          <a:ln/>
        </p:spPr>
        <p:txBody>
          <a:bodyPr/>
          <a:lstStyle>
            <a:lvl1pPr>
              <a:defRPr/>
            </a:lvl1pPr>
          </a:lstStyle>
          <a:p>
            <a:pPr>
              <a:defRPr/>
            </a:pPr>
            <a:fld id="{85039F9D-3388-634C-9E3D-F13E5855C617}"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3AC483B8-142A-E243-ABB7-17E4A6011198}"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4D1DBAD7-C694-5B4F-8083-D17D3AE5B388}"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47519DC9-8DD1-8942-95CD-CF7458609451}"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pPr>
              <a:defRPr/>
            </a:pPr>
            <a:fld id="{1322EB07-B834-0E4A-B9BC-898F216C8763}" type="slidenum">
              <a:rPr lang="en-US"/>
              <a:pPr>
                <a:defRPr/>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prstTxWarp prst="textNoShape">
              <a:avLst/>
            </a:prstTxWarp>
          </a:bodyPr>
          <a:lstStyle/>
          <a:p>
            <a:pPr>
              <a:defRPr/>
            </a:pPr>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prstTxWarp prst="textNoShape">
              <a:avLst/>
            </a:prstTxWarp>
          </a:bodyPr>
          <a:lstStyle/>
          <a:p>
            <a:pPr>
              <a:defRPr/>
            </a:pPr>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prstTxWarp prst="textNoShape">
              <a:avLst/>
            </a:prstTxWarp>
          </a:bodyPr>
          <a:lstStyle/>
          <a:p>
            <a:pPr>
              <a:defRPr/>
            </a:pPr>
            <a:endParaRPr lang="en-US">
              <a:latin typeface="Times"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defRPr/>
            </a:pPr>
            <a:endParaRPr lang="en-US"/>
          </a:p>
        </p:txBody>
      </p:sp>
      <p:sp>
        <p:nvSpPr>
          <p:cNvPr id="3153" name="Text Box 81"/>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prstTxWarp prst="textNoShape">
              <a:avLst/>
            </a:prstTxWarp>
            <a:spAutoFit/>
          </a:bodyPr>
          <a:lstStyle/>
          <a:p>
            <a:pPr algn="l">
              <a:spcBef>
                <a:spcPct val="50000"/>
              </a:spcBef>
              <a:defRPr/>
            </a:pPr>
            <a:r>
              <a:rPr lang="en-US" sz="1600" b="1"/>
              <a:t>AP Biology</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charset="2"/>
        <a:buChar char="§"/>
        <a:defRPr sz="3000" b="1">
          <a:solidFill>
            <a:srgbClr val="0F11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0000"/>
        <a:buFont typeface="Wingdings"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7.bin"/><Relationship Id="rId13" Type="http://schemas.openxmlformats.org/officeDocument/2006/relationships/image" Target="../media/image39.jpeg"/><Relationship Id="rId3" Type="http://schemas.openxmlformats.org/officeDocument/2006/relationships/audio" Target="../media/audio1.bin"/><Relationship Id="rId7" Type="http://schemas.openxmlformats.org/officeDocument/2006/relationships/audio" Target="../media/audio2.bin"/><Relationship Id="rId12"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4.bin"/><Relationship Id="rId11" Type="http://schemas.openxmlformats.org/officeDocument/2006/relationships/image" Target="../media/image37.jpeg"/><Relationship Id="rId5" Type="http://schemas.openxmlformats.org/officeDocument/2006/relationships/audio" Target="../media/audio3.bin"/><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audio" Target="../media/audio5.bin"/><Relationship Id="rId9" Type="http://schemas.openxmlformats.org/officeDocument/2006/relationships/image" Target="../media/image35.jpe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bin"/><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audio" Target="../media/audio5.bin"/><Relationship Id="rId4" Type="http://schemas.openxmlformats.org/officeDocument/2006/relationships/audio" Target="../media/audio2.bin"/><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audio" Target="../media/audio5.bin"/></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media/audio1.bin"/><Relationship Id="rId7" Type="http://schemas.openxmlformats.org/officeDocument/2006/relationships/audio" Target="../media/audio4.bin"/><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audio" Target="../media/audio8.bin"/><Relationship Id="rId11" Type="http://schemas.openxmlformats.org/officeDocument/2006/relationships/image" Target="../media/image52.png"/><Relationship Id="rId5" Type="http://schemas.openxmlformats.org/officeDocument/2006/relationships/audio" Target="../media/audio7.bin"/><Relationship Id="rId10" Type="http://schemas.openxmlformats.org/officeDocument/2006/relationships/image" Target="../media/image51.png"/><Relationship Id="rId4" Type="http://schemas.openxmlformats.org/officeDocument/2006/relationships/audio" Target="../media/audio2.bin"/><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1.bin"/><Relationship Id="rId7" Type="http://schemas.openxmlformats.org/officeDocument/2006/relationships/audio" Target="../media/audio8.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2.bin"/><Relationship Id="rId10" Type="http://schemas.openxmlformats.org/officeDocument/2006/relationships/image" Target="../media/image55.png"/><Relationship Id="rId4" Type="http://schemas.openxmlformats.org/officeDocument/2006/relationships/audio" Target="../media/audio3.bin"/><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bin"/><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audio" Target="../media/audio2.bin"/><Relationship Id="rId4" Type="http://schemas.openxmlformats.org/officeDocument/2006/relationships/audio" Target="../media/audio3.bin"/><Relationship Id="rId9" Type="http://schemas.openxmlformats.org/officeDocument/2006/relationships/image" Target="../media/image59.jpeg"/></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audio" Target="../media/audio1.bin"/><Relationship Id="rId7"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audio" Target="../media/audio2.bin"/><Relationship Id="rId10" Type="http://schemas.openxmlformats.org/officeDocument/2006/relationships/image" Target="../media/image64.png"/><Relationship Id="rId4" Type="http://schemas.openxmlformats.org/officeDocument/2006/relationships/audio" Target="../media/audio3.bin"/><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33.png"/><Relationship Id="rId3" Type="http://schemas.openxmlformats.org/officeDocument/2006/relationships/audio" Target="../media/audio2.bin"/><Relationship Id="rId7" Type="http://schemas.openxmlformats.org/officeDocument/2006/relationships/image" Target="../media/image67.jpeg"/><Relationship Id="rId12" Type="http://schemas.openxmlformats.org/officeDocument/2006/relationships/image" Target="../media/image33.pd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70.png"/><Relationship Id="rId5" Type="http://schemas.openxmlformats.org/officeDocument/2006/relationships/audio" Target="../media/audio6.bin"/><Relationship Id="rId10" Type="http://schemas.openxmlformats.org/officeDocument/2006/relationships/image" Target="../media/image54.pdf"/><Relationship Id="rId4" Type="http://schemas.openxmlformats.org/officeDocument/2006/relationships/audio" Target="../media/audio1.bin"/><Relationship Id="rId9"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10" Type="http://schemas.openxmlformats.org/officeDocument/2006/relationships/image" Target="../media/image5.jpeg"/><Relationship Id="rId4" Type="http://schemas.openxmlformats.org/officeDocument/2006/relationships/audio" Target="../media/audio2.bin"/><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audio" Target="../media/audio1.bin"/><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5.bin"/><Relationship Id="rId7" Type="http://schemas.openxmlformats.org/officeDocument/2006/relationships/image" Target="../media/image13.jpeg"/><Relationship Id="rId12"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audio" Target="../media/audio2.bin"/><Relationship Id="rId10" Type="http://schemas.openxmlformats.org/officeDocument/2006/relationships/image" Target="../media/image15.jpeg"/><Relationship Id="rId4" Type="http://schemas.openxmlformats.org/officeDocument/2006/relationships/audio" Target="../media/audio1.bin"/><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df"/><Relationship Id="rId3" Type="http://schemas.openxmlformats.org/officeDocument/2006/relationships/audio" Target="../media/audio1.bin"/><Relationship Id="rId7" Type="http://schemas.openxmlformats.org/officeDocument/2006/relationships/image" Target="../media/image27.png"/><Relationship Id="rId12"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6.bin"/><Relationship Id="rId11" Type="http://schemas.openxmlformats.org/officeDocument/2006/relationships/image" Target="../media/image31.png"/><Relationship Id="rId5" Type="http://schemas.openxmlformats.org/officeDocument/2006/relationships/audio" Target="../media/audio3.bin"/><Relationship Id="rId10" Type="http://schemas.openxmlformats.org/officeDocument/2006/relationships/image" Target="../media/image30.png"/><Relationship Id="rId4" Type="http://schemas.openxmlformats.org/officeDocument/2006/relationships/audio" Target="../media/audio2.bin"/><Relationship Id="rId9" Type="http://schemas.openxmlformats.org/officeDocument/2006/relationships/image" Target="../media/image29.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oloverview.jpg"/>
          <p:cNvPicPr>
            <a:picLocks noChangeAspect="1"/>
          </p:cNvPicPr>
          <p:nvPr/>
        </p:nvPicPr>
        <p:blipFill>
          <a:blip r:embed="rId3"/>
          <a:srcRect b="1607"/>
          <a:stretch>
            <a:fillRect/>
          </a:stretch>
        </p:blipFill>
        <p:spPr bwMode="auto">
          <a:xfrm>
            <a:off x="3276600" y="304800"/>
            <a:ext cx="5867400" cy="6497638"/>
          </a:xfrm>
          <a:prstGeom prst="rect">
            <a:avLst/>
          </a:prstGeom>
          <a:noFill/>
          <a:ln w="9525">
            <a:noFill/>
            <a:miter lim="800000"/>
            <a:headEnd/>
            <a:tailEnd/>
          </a:ln>
        </p:spPr>
      </p:pic>
      <p:sp>
        <p:nvSpPr>
          <p:cNvPr id="15364" name="Rectangle 2"/>
          <p:cNvSpPr>
            <a:spLocks noGrp="1" noChangeArrowheads="1"/>
          </p:cNvSpPr>
          <p:nvPr>
            <p:ph type="ctrTitle"/>
          </p:nvPr>
        </p:nvSpPr>
        <p:spPr>
          <a:xfrm>
            <a:off x="735013" y="2066925"/>
            <a:ext cx="3251200" cy="1814513"/>
          </a:xfrm>
        </p:spPr>
        <p:txBody>
          <a:bodyPr/>
          <a:lstStyle/>
          <a:p>
            <a:r>
              <a:rPr lang="en-US"/>
              <a:t>Classification &amp; the New Taxonomy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4" name="Picture 8"/>
          <p:cNvPicPr>
            <a:picLocks noChangeAspect="1" noChangeArrowheads="1"/>
          </p:cNvPicPr>
          <p:nvPr/>
        </p:nvPicPr>
        <p:blipFill>
          <a:blip r:embed="rId9"/>
          <a:srcRect t="14999" r="24750" b="14999"/>
          <a:stretch>
            <a:fillRect/>
          </a:stretch>
        </p:blipFill>
        <p:spPr bwMode="auto">
          <a:xfrm>
            <a:off x="6592888" y="2647950"/>
            <a:ext cx="2392362" cy="1668463"/>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a:t>Prokaryote Structure</a:t>
            </a:r>
          </a:p>
        </p:txBody>
      </p:sp>
      <p:sp>
        <p:nvSpPr>
          <p:cNvPr id="372739" name="Rectangle 3" descr="Rectangle: Click to edit Master text styles&#10;Second level&#10;Third level&#10;Fourth level&#10;Fifth level"/>
          <p:cNvSpPr>
            <a:spLocks noGrp="1" noChangeArrowheads="1"/>
          </p:cNvSpPr>
          <p:nvPr>
            <p:ph type="body" idx="1"/>
          </p:nvPr>
        </p:nvSpPr>
        <p:spPr>
          <a:xfrm>
            <a:off x="838200" y="1371600"/>
            <a:ext cx="7772400" cy="5494338"/>
          </a:xfrm>
        </p:spPr>
        <p:txBody>
          <a:bodyPr>
            <a:spAutoFit/>
          </a:bodyPr>
          <a:lstStyle/>
          <a:p>
            <a:pPr eaLnBrk="1" hangingPunct="1"/>
            <a:r>
              <a:rPr lang="en-US"/>
              <a:t>Unicellular</a:t>
            </a:r>
          </a:p>
          <a:p>
            <a:pPr lvl="1" eaLnBrk="1" hangingPunct="1">
              <a:lnSpc>
                <a:spcPct val="110000"/>
              </a:lnSpc>
            </a:pPr>
            <a:r>
              <a:rPr lang="en-US"/>
              <a:t>bacilli, cocci, spirilli</a:t>
            </a:r>
          </a:p>
          <a:p>
            <a:pPr eaLnBrk="1" hangingPunct="1"/>
            <a:r>
              <a:rPr lang="en-US"/>
              <a:t>Size</a:t>
            </a:r>
          </a:p>
          <a:p>
            <a:pPr lvl="1" eaLnBrk="1" hangingPunct="1"/>
            <a:r>
              <a:rPr lang="en-US"/>
              <a:t>1</a:t>
            </a:r>
            <a:r>
              <a:rPr lang="en-US" altLang="ja-JP"/>
              <a:t>/10 size of eukaryote cell</a:t>
            </a:r>
          </a:p>
          <a:p>
            <a:pPr lvl="2" eaLnBrk="1" hangingPunct="1"/>
            <a:r>
              <a:rPr lang="en-US" altLang="ja-JP"/>
              <a:t>1 micron (1um)</a:t>
            </a:r>
          </a:p>
          <a:p>
            <a:pPr eaLnBrk="1" hangingPunct="1"/>
            <a:r>
              <a:rPr lang="en-US"/>
              <a:t>Internal structure</a:t>
            </a:r>
          </a:p>
          <a:p>
            <a:pPr lvl="1" eaLnBrk="1" hangingPunct="1"/>
            <a:r>
              <a:rPr lang="en-US"/>
              <a:t>no internal compartments</a:t>
            </a:r>
          </a:p>
          <a:p>
            <a:pPr lvl="2" eaLnBrk="1" hangingPunct="1"/>
            <a:r>
              <a:rPr lang="en-US"/>
              <a:t>no membrane-bound organelles</a:t>
            </a:r>
          </a:p>
          <a:p>
            <a:pPr lvl="2" eaLnBrk="1" hangingPunct="1"/>
            <a:r>
              <a:rPr lang="en-US"/>
              <a:t>only ribosomes</a:t>
            </a:r>
          </a:p>
          <a:p>
            <a:pPr lvl="1" eaLnBrk="1" hangingPunct="1"/>
            <a:r>
              <a:rPr lang="en-US"/>
              <a:t>circular chromosome, naked DNA</a:t>
            </a:r>
          </a:p>
          <a:p>
            <a:pPr lvl="2" eaLnBrk="1" hangingPunct="1"/>
            <a:r>
              <a:rPr lang="en-US">
                <a:ea typeface="AppleGothic" charset="-127"/>
                <a:cs typeface="AppleGothic" charset="-127"/>
              </a:rPr>
              <a:t>not wrapped around proteins</a:t>
            </a:r>
            <a:endParaRPr lang="en-US"/>
          </a:p>
        </p:txBody>
      </p:sp>
      <p:grpSp>
        <p:nvGrpSpPr>
          <p:cNvPr id="2" name="Group 21"/>
          <p:cNvGrpSpPr>
            <a:grpSpLocks/>
          </p:cNvGrpSpPr>
          <p:nvPr/>
        </p:nvGrpSpPr>
        <p:grpSpPr bwMode="auto">
          <a:xfrm>
            <a:off x="6542088" y="1036638"/>
            <a:ext cx="1103312" cy="665162"/>
            <a:chOff x="3856" y="653"/>
            <a:chExt cx="695" cy="419"/>
          </a:xfrm>
        </p:grpSpPr>
        <p:pic>
          <p:nvPicPr>
            <p:cNvPr id="27664" name="Picture 4"/>
            <p:cNvPicPr>
              <a:picLocks noChangeAspect="1" noChangeArrowheads="1"/>
            </p:cNvPicPr>
            <p:nvPr/>
          </p:nvPicPr>
          <p:blipFill>
            <a:blip r:embed="rId10"/>
            <a:srcRect l="20250" r="20250" b="14999"/>
            <a:stretch>
              <a:fillRect/>
            </a:stretch>
          </p:blipFill>
          <p:spPr bwMode="auto">
            <a:xfrm>
              <a:off x="4172" y="947"/>
              <a:ext cx="73" cy="125"/>
            </a:xfrm>
            <a:prstGeom prst="rect">
              <a:avLst/>
            </a:prstGeom>
            <a:noFill/>
            <a:ln w="9525">
              <a:noFill/>
              <a:miter lim="800000"/>
              <a:headEnd/>
              <a:tailEnd/>
            </a:ln>
          </p:spPr>
        </p:pic>
        <p:sp>
          <p:nvSpPr>
            <p:cNvPr id="27665" name="Rectangle 6"/>
            <p:cNvSpPr>
              <a:spLocks noChangeArrowheads="1"/>
            </p:cNvSpPr>
            <p:nvPr/>
          </p:nvSpPr>
          <p:spPr bwMode="auto">
            <a:xfrm>
              <a:off x="3856" y="653"/>
              <a:ext cx="695" cy="272"/>
            </a:xfrm>
            <a:prstGeom prst="rect">
              <a:avLst/>
            </a:prstGeom>
            <a:solidFill>
              <a:schemeClr val="bg1"/>
            </a:solidFill>
            <a:ln w="9525">
              <a:noFill/>
              <a:miter lim="800000"/>
              <a:headEnd/>
              <a:tailEnd/>
            </a:ln>
          </p:spPr>
          <p:txBody>
            <a:bodyPr wrap="none" anchor="ctr">
              <a:prstTxWarp prst="textNoShape">
                <a:avLst/>
              </a:prstTxWarp>
              <a:spAutoFit/>
            </a:bodyPr>
            <a:lstStyle/>
            <a:p>
              <a:pPr>
                <a:lnSpc>
                  <a:spcPct val="80000"/>
                </a:lnSpc>
              </a:pPr>
              <a:r>
                <a:rPr lang="en-US" sz="1400" b="1">
                  <a:solidFill>
                    <a:srgbClr val="000000"/>
                  </a:solidFill>
                </a:rPr>
                <a:t>prokaryote</a:t>
              </a:r>
              <a:br>
                <a:rPr lang="en-US" sz="1400" b="1">
                  <a:solidFill>
                    <a:srgbClr val="000000"/>
                  </a:solidFill>
                </a:rPr>
              </a:br>
              <a:r>
                <a:rPr lang="en-US" sz="1400" b="1">
                  <a:solidFill>
                    <a:srgbClr val="000000"/>
                  </a:solidFill>
                </a:rPr>
                <a:t>cell</a:t>
              </a:r>
              <a:endParaRPr lang="en-US" sz="1600" b="1">
                <a:solidFill>
                  <a:srgbClr val="0F116A"/>
                </a:solidFill>
              </a:endParaRPr>
            </a:p>
          </p:txBody>
        </p:sp>
      </p:grpSp>
      <p:grpSp>
        <p:nvGrpSpPr>
          <p:cNvPr id="3" name="Group 22"/>
          <p:cNvGrpSpPr>
            <a:grpSpLocks/>
          </p:cNvGrpSpPr>
          <p:nvPr/>
        </p:nvGrpSpPr>
        <p:grpSpPr bwMode="auto">
          <a:xfrm>
            <a:off x="7537450" y="309563"/>
            <a:ext cx="1517650" cy="2227262"/>
            <a:chOff x="4658" y="195"/>
            <a:chExt cx="956" cy="1403"/>
          </a:xfrm>
        </p:grpSpPr>
        <p:pic>
          <p:nvPicPr>
            <p:cNvPr id="27662" name="Picture 5"/>
            <p:cNvPicPr>
              <a:picLocks noChangeAspect="1" noChangeArrowheads="1"/>
            </p:cNvPicPr>
            <p:nvPr/>
          </p:nvPicPr>
          <p:blipFill>
            <a:blip r:embed="rId11"/>
            <a:srcRect l="27000" r="27000" b="14999"/>
            <a:stretch>
              <a:fillRect/>
            </a:stretch>
          </p:blipFill>
          <p:spPr bwMode="auto">
            <a:xfrm>
              <a:off x="4658" y="275"/>
              <a:ext cx="956" cy="1323"/>
            </a:xfrm>
            <a:prstGeom prst="rect">
              <a:avLst/>
            </a:prstGeom>
            <a:noFill/>
            <a:ln w="9525">
              <a:noFill/>
              <a:miter lim="800000"/>
              <a:headEnd/>
              <a:tailEnd/>
            </a:ln>
          </p:spPr>
        </p:pic>
        <p:sp>
          <p:nvSpPr>
            <p:cNvPr id="27663" name="Rectangle 7"/>
            <p:cNvSpPr>
              <a:spLocks noChangeArrowheads="1"/>
            </p:cNvSpPr>
            <p:nvPr/>
          </p:nvSpPr>
          <p:spPr bwMode="auto">
            <a:xfrm>
              <a:off x="4704" y="195"/>
              <a:ext cx="863" cy="192"/>
            </a:xfrm>
            <a:prstGeom prst="rect">
              <a:avLst/>
            </a:prstGeom>
            <a:noFill/>
            <a:ln w="9525">
              <a:noFill/>
              <a:miter lim="800000"/>
              <a:headEnd/>
              <a:tailEnd/>
            </a:ln>
          </p:spPr>
          <p:txBody>
            <a:bodyPr wrap="none" anchor="ctr">
              <a:prstTxWarp prst="textNoShape">
                <a:avLst/>
              </a:prstTxWarp>
              <a:spAutoFit/>
            </a:bodyPr>
            <a:lstStyle/>
            <a:p>
              <a:r>
                <a:rPr lang="en-US" sz="1400" b="1">
                  <a:solidFill>
                    <a:srgbClr val="000000"/>
                  </a:solidFill>
                </a:rPr>
                <a:t>eukaryote cell</a:t>
              </a:r>
              <a:endParaRPr lang="en-US" sz="1600" b="1">
                <a:solidFill>
                  <a:srgbClr val="0F116A"/>
                </a:solidFill>
              </a:endParaRPr>
            </a:p>
          </p:txBody>
        </p:sp>
      </p:grpSp>
      <p:sp>
        <p:nvSpPr>
          <p:cNvPr id="372748" name="Freeform 12"/>
          <p:cNvSpPr>
            <a:spLocks/>
          </p:cNvSpPr>
          <p:nvPr/>
        </p:nvSpPr>
        <p:spPr bwMode="auto">
          <a:xfrm>
            <a:off x="7621588" y="5640388"/>
            <a:ext cx="374650" cy="784225"/>
          </a:xfrm>
          <a:custGeom>
            <a:avLst/>
            <a:gdLst>
              <a:gd name="T0" fmla="*/ 466560964 w 197"/>
              <a:gd name="T1" fmla="*/ 0 h 541"/>
              <a:gd name="T2" fmla="*/ 347209265 w 197"/>
              <a:gd name="T3" fmla="*/ 69342305 h 541"/>
              <a:gd name="T4" fmla="*/ 448476970 w 197"/>
              <a:gd name="T5" fmla="*/ 220635398 h 541"/>
              <a:gd name="T6" fmla="*/ 311041276 w 197"/>
              <a:gd name="T7" fmla="*/ 502209862 h 541"/>
              <a:gd name="T8" fmla="*/ 242322479 w 197"/>
              <a:gd name="T9" fmla="*/ 592565339 h 541"/>
              <a:gd name="T10" fmla="*/ 86802792 w 197"/>
              <a:gd name="T11" fmla="*/ 916164696 h 541"/>
              <a:gd name="T12" fmla="*/ 0 w 197"/>
              <a:gd name="T13" fmla="*/ 1035938032 h 541"/>
              <a:gd name="T14" fmla="*/ 36167988 w 197"/>
              <a:gd name="T15" fmla="*/ 1107382234 h 541"/>
              <a:gd name="T16" fmla="*/ 191687676 w 197"/>
              <a:gd name="T17" fmla="*/ 1136800094 h 541"/>
              <a:gd name="T18" fmla="*/ 415926160 w 197"/>
              <a:gd name="T19" fmla="*/ 1046444617 h 541"/>
              <a:gd name="T20" fmla="*/ 484644958 w 197"/>
              <a:gd name="T21" fmla="*/ 956089141 h 541"/>
              <a:gd name="T22" fmla="*/ 553363755 w 197"/>
              <a:gd name="T23" fmla="*/ 642996370 h 541"/>
              <a:gd name="T24" fmla="*/ 640164645 w 197"/>
              <a:gd name="T25" fmla="*/ 542134308 h 541"/>
              <a:gd name="T26" fmla="*/ 676332634 w 197"/>
              <a:gd name="T27" fmla="*/ 483297138 h 541"/>
              <a:gd name="T28" fmla="*/ 658248639 w 197"/>
              <a:gd name="T29" fmla="*/ 332004046 h 541"/>
              <a:gd name="T30" fmla="*/ 640164645 w 197"/>
              <a:gd name="T31" fmla="*/ 289979153 h 541"/>
              <a:gd name="T32" fmla="*/ 466560964 w 197"/>
              <a:gd name="T33" fmla="*/ 0 h 5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541"/>
              <a:gd name="T53" fmla="*/ 197 w 197"/>
              <a:gd name="T54" fmla="*/ 541 h 5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541">
                <a:moveTo>
                  <a:pt x="129" y="0"/>
                </a:moveTo>
                <a:cubicBezTo>
                  <a:pt x="109" y="5"/>
                  <a:pt x="102" y="14"/>
                  <a:pt x="96" y="33"/>
                </a:cubicBezTo>
                <a:cubicBezTo>
                  <a:pt x="101" y="59"/>
                  <a:pt x="116" y="78"/>
                  <a:pt x="124" y="105"/>
                </a:cubicBezTo>
                <a:cubicBezTo>
                  <a:pt x="119" y="163"/>
                  <a:pt x="111" y="190"/>
                  <a:pt x="86" y="239"/>
                </a:cubicBezTo>
                <a:cubicBezTo>
                  <a:pt x="77" y="254"/>
                  <a:pt x="77" y="267"/>
                  <a:pt x="67" y="282"/>
                </a:cubicBezTo>
                <a:cubicBezTo>
                  <a:pt x="61" y="341"/>
                  <a:pt x="74" y="400"/>
                  <a:pt x="24" y="436"/>
                </a:cubicBezTo>
                <a:cubicBezTo>
                  <a:pt x="16" y="456"/>
                  <a:pt x="12" y="475"/>
                  <a:pt x="0" y="493"/>
                </a:cubicBezTo>
                <a:cubicBezTo>
                  <a:pt x="0" y="493"/>
                  <a:pt x="7" y="524"/>
                  <a:pt x="10" y="527"/>
                </a:cubicBezTo>
                <a:cubicBezTo>
                  <a:pt x="20" y="537"/>
                  <a:pt x="53" y="541"/>
                  <a:pt x="53" y="541"/>
                </a:cubicBezTo>
                <a:cubicBezTo>
                  <a:pt x="82" y="533"/>
                  <a:pt x="98" y="523"/>
                  <a:pt x="115" y="498"/>
                </a:cubicBezTo>
                <a:cubicBezTo>
                  <a:pt x="123" y="484"/>
                  <a:pt x="134" y="455"/>
                  <a:pt x="134" y="455"/>
                </a:cubicBezTo>
                <a:cubicBezTo>
                  <a:pt x="137" y="391"/>
                  <a:pt x="134" y="359"/>
                  <a:pt x="153" y="306"/>
                </a:cubicBezTo>
                <a:cubicBezTo>
                  <a:pt x="159" y="288"/>
                  <a:pt x="170" y="275"/>
                  <a:pt x="177" y="258"/>
                </a:cubicBezTo>
                <a:cubicBezTo>
                  <a:pt x="180" y="248"/>
                  <a:pt x="187" y="230"/>
                  <a:pt x="187" y="230"/>
                </a:cubicBezTo>
                <a:cubicBezTo>
                  <a:pt x="185" y="206"/>
                  <a:pt x="184" y="181"/>
                  <a:pt x="182" y="158"/>
                </a:cubicBezTo>
                <a:cubicBezTo>
                  <a:pt x="181" y="151"/>
                  <a:pt x="177" y="144"/>
                  <a:pt x="177" y="138"/>
                </a:cubicBezTo>
                <a:cubicBezTo>
                  <a:pt x="174" y="104"/>
                  <a:pt x="197" y="0"/>
                  <a:pt x="129" y="0"/>
                </a:cubicBez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372759" name="Picture 23" descr="27_03e"/>
          <p:cNvPicPr>
            <a:picLocks noChangeAspect="1" noChangeArrowheads="1"/>
          </p:cNvPicPr>
          <p:nvPr/>
        </p:nvPicPr>
        <p:blipFill>
          <a:blip r:embed="rId12"/>
          <a:srcRect l="14626" t="7500" r="14626" b="19501"/>
          <a:stretch>
            <a:fillRect/>
          </a:stretch>
        </p:blipFill>
        <p:spPr bwMode="auto">
          <a:xfrm>
            <a:off x="3300413" y="1262063"/>
            <a:ext cx="962025" cy="744537"/>
          </a:xfrm>
          <a:prstGeom prst="rect">
            <a:avLst/>
          </a:prstGeom>
          <a:noFill/>
          <a:ln w="9525">
            <a:noFill/>
            <a:miter lim="800000"/>
            <a:headEnd/>
            <a:tailEnd/>
          </a:ln>
        </p:spPr>
      </p:pic>
      <p:pic>
        <p:nvPicPr>
          <p:cNvPr id="372760" name="Picture 24" descr="27_03g"/>
          <p:cNvPicPr>
            <a:picLocks noChangeAspect="1" noChangeArrowheads="1"/>
          </p:cNvPicPr>
          <p:nvPr/>
        </p:nvPicPr>
        <p:blipFill>
          <a:blip r:embed="rId13"/>
          <a:srcRect l="12375" t="7500" r="14626" b="19501"/>
          <a:stretch>
            <a:fillRect/>
          </a:stretch>
        </p:blipFill>
        <p:spPr bwMode="auto">
          <a:xfrm>
            <a:off x="5276850" y="1262063"/>
            <a:ext cx="977900" cy="733425"/>
          </a:xfrm>
          <a:prstGeom prst="rect">
            <a:avLst/>
          </a:prstGeom>
          <a:noFill/>
          <a:ln w="9525">
            <a:noFill/>
            <a:miter lim="800000"/>
            <a:headEnd/>
            <a:tailEnd/>
          </a:ln>
        </p:spPr>
      </p:pic>
      <p:pic>
        <p:nvPicPr>
          <p:cNvPr id="372761" name="Picture 25" descr="27_03f"/>
          <p:cNvPicPr>
            <a:picLocks noChangeAspect="1" noChangeArrowheads="1"/>
          </p:cNvPicPr>
          <p:nvPr/>
        </p:nvPicPr>
        <p:blipFill>
          <a:blip r:embed="rId14"/>
          <a:srcRect l="15750" t="7500" r="14626" b="19501"/>
          <a:stretch>
            <a:fillRect/>
          </a:stretch>
        </p:blipFill>
        <p:spPr bwMode="auto">
          <a:xfrm>
            <a:off x="4298950" y="1262063"/>
            <a:ext cx="941388" cy="739775"/>
          </a:xfrm>
          <a:prstGeom prst="rect">
            <a:avLst/>
          </a:prstGeom>
          <a:noFill/>
          <a:ln w="9525">
            <a:noFill/>
            <a:miter lim="800000"/>
            <a:headEnd/>
            <a:tailEnd/>
          </a:ln>
        </p:spPr>
      </p:pic>
      <p:pic>
        <p:nvPicPr>
          <p:cNvPr id="372762" name="Picture 26" descr="chromosome"/>
          <p:cNvPicPr>
            <a:picLocks noChangeAspect="1" noChangeArrowheads="1"/>
          </p:cNvPicPr>
          <p:nvPr/>
        </p:nvPicPr>
        <p:blipFill>
          <a:blip r:embed="rId15"/>
          <a:srcRect/>
          <a:stretch>
            <a:fillRect/>
          </a:stretch>
        </p:blipFill>
        <p:spPr bwMode="auto">
          <a:xfrm rot="617322">
            <a:off x="8467725" y="4856163"/>
            <a:ext cx="325438" cy="1879600"/>
          </a:xfrm>
          <a:prstGeom prst="rect">
            <a:avLst/>
          </a:prstGeom>
          <a:noFill/>
          <a:ln w="9525">
            <a:noFill/>
            <a:miter lim="800000"/>
            <a:headEnd/>
            <a:tailEnd/>
          </a:ln>
        </p:spPr>
      </p:pic>
      <p:sp>
        <p:nvSpPr>
          <p:cNvPr id="372763" name="Freeform 27"/>
          <p:cNvSpPr>
            <a:spLocks/>
          </p:cNvSpPr>
          <p:nvPr/>
        </p:nvSpPr>
        <p:spPr bwMode="auto">
          <a:xfrm>
            <a:off x="8375650" y="4933950"/>
            <a:ext cx="549275" cy="1790700"/>
          </a:xfrm>
          <a:custGeom>
            <a:avLst/>
            <a:gdLst>
              <a:gd name="T0" fmla="*/ 816530625 w 346"/>
              <a:gd name="T1" fmla="*/ 25201563 h 1128"/>
              <a:gd name="T2" fmla="*/ 632560013 w 346"/>
              <a:gd name="T3" fmla="*/ 98286888 h 1128"/>
              <a:gd name="T4" fmla="*/ 791329063 w 346"/>
              <a:gd name="T5" fmla="*/ 146169063 h 1128"/>
              <a:gd name="T6" fmla="*/ 572076263 w 346"/>
              <a:gd name="T7" fmla="*/ 219254388 h 1128"/>
              <a:gd name="T8" fmla="*/ 670361563 w 346"/>
              <a:gd name="T9" fmla="*/ 231854375 h 1128"/>
              <a:gd name="T10" fmla="*/ 718245325 w 346"/>
              <a:gd name="T11" fmla="*/ 304939700 h 1128"/>
              <a:gd name="T12" fmla="*/ 524192500 w 346"/>
              <a:gd name="T13" fmla="*/ 340221888 h 1128"/>
              <a:gd name="T14" fmla="*/ 622479388 w 346"/>
              <a:gd name="T15" fmla="*/ 279738138 h 1128"/>
              <a:gd name="T16" fmla="*/ 743446888 w 346"/>
              <a:gd name="T17" fmla="*/ 390625013 h 1128"/>
              <a:gd name="T18" fmla="*/ 415826575 w 346"/>
              <a:gd name="T19" fmla="*/ 403225000 h 1128"/>
              <a:gd name="T20" fmla="*/ 584676250 w 346"/>
              <a:gd name="T21" fmla="*/ 546874700 h 1128"/>
              <a:gd name="T22" fmla="*/ 572076263 w 346"/>
              <a:gd name="T23" fmla="*/ 584676250 h 1128"/>
              <a:gd name="T24" fmla="*/ 536794075 w 346"/>
              <a:gd name="T25" fmla="*/ 743446888 h 1128"/>
              <a:gd name="T26" fmla="*/ 463708750 w 346"/>
              <a:gd name="T27" fmla="*/ 803930638 h 1128"/>
              <a:gd name="T28" fmla="*/ 304939700 w 346"/>
              <a:gd name="T29" fmla="*/ 877014375 h 1128"/>
              <a:gd name="T30" fmla="*/ 269657513 w 346"/>
              <a:gd name="T31" fmla="*/ 1010583450 h 1128"/>
              <a:gd name="T32" fmla="*/ 355342825 w 346"/>
              <a:gd name="T33" fmla="*/ 1058465625 h 1128"/>
              <a:gd name="T34" fmla="*/ 342741250 w 346"/>
              <a:gd name="T35" fmla="*/ 1154231563 h 1128"/>
              <a:gd name="T36" fmla="*/ 330141263 w 346"/>
              <a:gd name="T37" fmla="*/ 1239916875 h 1128"/>
              <a:gd name="T38" fmla="*/ 257055938 w 346"/>
              <a:gd name="T39" fmla="*/ 1287800638 h 1128"/>
              <a:gd name="T40" fmla="*/ 221773750 w 346"/>
              <a:gd name="T41" fmla="*/ 1411287500 h 1128"/>
              <a:gd name="T42" fmla="*/ 171370625 w 346"/>
              <a:gd name="T43" fmla="*/ 1459171263 h 1128"/>
              <a:gd name="T44" fmla="*/ 171370625 w 346"/>
              <a:gd name="T45" fmla="*/ 1567537188 h 1128"/>
              <a:gd name="T46" fmla="*/ 282257500 w 346"/>
              <a:gd name="T47" fmla="*/ 1605340325 h 1128"/>
              <a:gd name="T48" fmla="*/ 161290000 w 346"/>
              <a:gd name="T49" fmla="*/ 1701106263 h 1128"/>
              <a:gd name="T50" fmla="*/ 269657513 w 346"/>
              <a:gd name="T51" fmla="*/ 1799391563 h 1128"/>
              <a:gd name="T52" fmla="*/ 282257500 w 346"/>
              <a:gd name="T53" fmla="*/ 1822073763 h 1128"/>
              <a:gd name="T54" fmla="*/ 196572188 w 346"/>
              <a:gd name="T55" fmla="*/ 1932960638 h 1128"/>
              <a:gd name="T56" fmla="*/ 148690013 w 346"/>
              <a:gd name="T57" fmla="*/ 1980842813 h 1128"/>
              <a:gd name="T58" fmla="*/ 183972200 w 346"/>
              <a:gd name="T59" fmla="*/ 2018645950 h 1128"/>
              <a:gd name="T60" fmla="*/ 136088438 w 346"/>
              <a:gd name="T61" fmla="*/ 2101810313 h 1128"/>
              <a:gd name="T62" fmla="*/ 304939700 w 346"/>
              <a:gd name="T63" fmla="*/ 2101810313 h 1128"/>
              <a:gd name="T64" fmla="*/ 148690013 w 346"/>
              <a:gd name="T65" fmla="*/ 2147483647 h 1128"/>
              <a:gd name="T66" fmla="*/ 257055938 w 346"/>
              <a:gd name="T67" fmla="*/ 2147483647 h 1128"/>
              <a:gd name="T68" fmla="*/ 88206263 w 346"/>
              <a:gd name="T69" fmla="*/ 2147483647 h 1128"/>
              <a:gd name="T70" fmla="*/ 269657513 w 346"/>
              <a:gd name="T71" fmla="*/ 2147483647 h 1128"/>
              <a:gd name="T72" fmla="*/ 304939700 w 346"/>
              <a:gd name="T73" fmla="*/ 2147483647 h 1128"/>
              <a:gd name="T74" fmla="*/ 148690013 w 346"/>
              <a:gd name="T75" fmla="*/ 2147483647 h 1128"/>
              <a:gd name="T76" fmla="*/ 282257500 w 346"/>
              <a:gd name="T77" fmla="*/ 2147483647 h 1128"/>
              <a:gd name="T78" fmla="*/ 88206263 w 346"/>
              <a:gd name="T79" fmla="*/ 2147483647 h 1128"/>
              <a:gd name="T80" fmla="*/ 342741250 w 346"/>
              <a:gd name="T81" fmla="*/ 2147483647 h 1128"/>
              <a:gd name="T82" fmla="*/ 148690013 w 346"/>
              <a:gd name="T83" fmla="*/ 2147483647 h 1128"/>
              <a:gd name="T84" fmla="*/ 317539688 w 346"/>
              <a:gd name="T85" fmla="*/ 2147483647 h 1128"/>
              <a:gd name="T86" fmla="*/ 148690013 w 346"/>
              <a:gd name="T87" fmla="*/ 2147483647 h 1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6"/>
              <a:gd name="T133" fmla="*/ 0 h 1128"/>
              <a:gd name="T134" fmla="*/ 346 w 346"/>
              <a:gd name="T135" fmla="*/ 1128 h 1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6" h="1128">
                <a:moveTo>
                  <a:pt x="242" y="5"/>
                </a:moveTo>
                <a:cubicBezTo>
                  <a:pt x="270" y="0"/>
                  <a:pt x="296" y="0"/>
                  <a:pt x="324" y="10"/>
                </a:cubicBezTo>
                <a:cubicBezTo>
                  <a:pt x="340" y="37"/>
                  <a:pt x="325" y="37"/>
                  <a:pt x="300" y="44"/>
                </a:cubicBezTo>
                <a:cubicBezTo>
                  <a:pt x="283" y="42"/>
                  <a:pt x="267" y="41"/>
                  <a:pt x="251" y="39"/>
                </a:cubicBezTo>
                <a:cubicBezTo>
                  <a:pt x="244" y="38"/>
                  <a:pt x="228" y="28"/>
                  <a:pt x="232" y="34"/>
                </a:cubicBezTo>
                <a:cubicBezTo>
                  <a:pt x="250" y="62"/>
                  <a:pt x="286" y="55"/>
                  <a:pt x="314" y="58"/>
                </a:cubicBezTo>
                <a:cubicBezTo>
                  <a:pt x="318" y="59"/>
                  <a:pt x="346" y="63"/>
                  <a:pt x="324" y="78"/>
                </a:cubicBezTo>
                <a:cubicBezTo>
                  <a:pt x="296" y="95"/>
                  <a:pt x="259" y="84"/>
                  <a:pt x="227" y="87"/>
                </a:cubicBezTo>
                <a:cubicBezTo>
                  <a:pt x="222" y="88"/>
                  <a:pt x="213" y="87"/>
                  <a:pt x="213" y="92"/>
                </a:cubicBezTo>
                <a:cubicBezTo>
                  <a:pt x="213" y="111"/>
                  <a:pt x="240" y="98"/>
                  <a:pt x="266" y="92"/>
                </a:cubicBezTo>
                <a:cubicBezTo>
                  <a:pt x="275" y="93"/>
                  <a:pt x="286" y="92"/>
                  <a:pt x="295" y="97"/>
                </a:cubicBezTo>
                <a:cubicBezTo>
                  <a:pt x="313" y="107"/>
                  <a:pt x="290" y="119"/>
                  <a:pt x="285" y="121"/>
                </a:cubicBezTo>
                <a:cubicBezTo>
                  <a:pt x="274" y="124"/>
                  <a:pt x="262" y="124"/>
                  <a:pt x="251" y="126"/>
                </a:cubicBezTo>
                <a:cubicBezTo>
                  <a:pt x="236" y="128"/>
                  <a:pt x="222" y="130"/>
                  <a:pt x="208" y="135"/>
                </a:cubicBezTo>
                <a:cubicBezTo>
                  <a:pt x="198" y="138"/>
                  <a:pt x="169" y="149"/>
                  <a:pt x="179" y="145"/>
                </a:cubicBezTo>
                <a:cubicBezTo>
                  <a:pt x="202" y="132"/>
                  <a:pt x="224" y="125"/>
                  <a:pt x="247" y="111"/>
                </a:cubicBezTo>
                <a:cubicBezTo>
                  <a:pt x="257" y="114"/>
                  <a:pt x="268" y="117"/>
                  <a:pt x="276" y="126"/>
                </a:cubicBezTo>
                <a:cubicBezTo>
                  <a:pt x="283" y="134"/>
                  <a:pt x="295" y="155"/>
                  <a:pt x="295" y="155"/>
                </a:cubicBezTo>
                <a:cubicBezTo>
                  <a:pt x="263" y="173"/>
                  <a:pt x="261" y="168"/>
                  <a:pt x="218" y="164"/>
                </a:cubicBezTo>
                <a:cubicBezTo>
                  <a:pt x="194" y="157"/>
                  <a:pt x="190" y="154"/>
                  <a:pt x="165" y="160"/>
                </a:cubicBezTo>
                <a:cubicBezTo>
                  <a:pt x="173" y="185"/>
                  <a:pt x="199" y="184"/>
                  <a:pt x="223" y="188"/>
                </a:cubicBezTo>
                <a:cubicBezTo>
                  <a:pt x="238" y="193"/>
                  <a:pt x="248" y="191"/>
                  <a:pt x="232" y="217"/>
                </a:cubicBezTo>
                <a:cubicBezTo>
                  <a:pt x="222" y="232"/>
                  <a:pt x="196" y="224"/>
                  <a:pt x="179" y="227"/>
                </a:cubicBezTo>
                <a:cubicBezTo>
                  <a:pt x="198" y="233"/>
                  <a:pt x="206" y="226"/>
                  <a:pt x="227" y="232"/>
                </a:cubicBezTo>
                <a:cubicBezTo>
                  <a:pt x="218" y="260"/>
                  <a:pt x="180" y="257"/>
                  <a:pt x="155" y="266"/>
                </a:cubicBezTo>
                <a:cubicBezTo>
                  <a:pt x="178" y="279"/>
                  <a:pt x="203" y="267"/>
                  <a:pt x="213" y="295"/>
                </a:cubicBezTo>
                <a:cubicBezTo>
                  <a:pt x="184" y="297"/>
                  <a:pt x="157" y="299"/>
                  <a:pt x="131" y="309"/>
                </a:cubicBezTo>
                <a:cubicBezTo>
                  <a:pt x="147" y="315"/>
                  <a:pt x="168" y="310"/>
                  <a:pt x="184" y="319"/>
                </a:cubicBezTo>
                <a:cubicBezTo>
                  <a:pt x="188" y="321"/>
                  <a:pt x="182" y="329"/>
                  <a:pt x="179" y="333"/>
                </a:cubicBezTo>
                <a:cubicBezTo>
                  <a:pt x="166" y="345"/>
                  <a:pt x="137" y="342"/>
                  <a:pt x="121" y="348"/>
                </a:cubicBezTo>
                <a:cubicBezTo>
                  <a:pt x="143" y="354"/>
                  <a:pt x="161" y="347"/>
                  <a:pt x="170" y="372"/>
                </a:cubicBezTo>
                <a:cubicBezTo>
                  <a:pt x="145" y="386"/>
                  <a:pt x="123" y="376"/>
                  <a:pt x="107" y="401"/>
                </a:cubicBezTo>
                <a:cubicBezTo>
                  <a:pt x="121" y="402"/>
                  <a:pt x="137" y="397"/>
                  <a:pt x="150" y="405"/>
                </a:cubicBezTo>
                <a:cubicBezTo>
                  <a:pt x="155" y="407"/>
                  <a:pt x="145" y="416"/>
                  <a:pt x="141" y="420"/>
                </a:cubicBezTo>
                <a:cubicBezTo>
                  <a:pt x="131" y="426"/>
                  <a:pt x="104" y="429"/>
                  <a:pt x="92" y="434"/>
                </a:cubicBezTo>
                <a:cubicBezTo>
                  <a:pt x="112" y="440"/>
                  <a:pt x="128" y="436"/>
                  <a:pt x="136" y="458"/>
                </a:cubicBezTo>
                <a:cubicBezTo>
                  <a:pt x="113" y="462"/>
                  <a:pt x="101" y="465"/>
                  <a:pt x="83" y="478"/>
                </a:cubicBezTo>
                <a:cubicBezTo>
                  <a:pt x="97" y="487"/>
                  <a:pt x="117" y="482"/>
                  <a:pt x="131" y="492"/>
                </a:cubicBezTo>
                <a:cubicBezTo>
                  <a:pt x="135" y="495"/>
                  <a:pt x="121" y="498"/>
                  <a:pt x="117" y="502"/>
                </a:cubicBezTo>
                <a:cubicBezTo>
                  <a:pt x="112" y="505"/>
                  <a:pt x="107" y="508"/>
                  <a:pt x="102" y="511"/>
                </a:cubicBezTo>
                <a:cubicBezTo>
                  <a:pt x="90" y="528"/>
                  <a:pt x="88" y="539"/>
                  <a:pt x="73" y="555"/>
                </a:cubicBezTo>
                <a:cubicBezTo>
                  <a:pt x="78" y="556"/>
                  <a:pt x="82" y="560"/>
                  <a:pt x="88" y="560"/>
                </a:cubicBezTo>
                <a:cubicBezTo>
                  <a:pt x="94" y="560"/>
                  <a:pt x="102" y="550"/>
                  <a:pt x="107" y="555"/>
                </a:cubicBezTo>
                <a:cubicBezTo>
                  <a:pt x="117" y="565"/>
                  <a:pt x="68" y="579"/>
                  <a:pt x="68" y="579"/>
                </a:cubicBezTo>
                <a:cubicBezTo>
                  <a:pt x="60" y="603"/>
                  <a:pt x="74" y="597"/>
                  <a:pt x="97" y="603"/>
                </a:cubicBezTo>
                <a:cubicBezTo>
                  <a:pt x="87" y="609"/>
                  <a:pt x="65" y="610"/>
                  <a:pt x="68" y="622"/>
                </a:cubicBezTo>
                <a:cubicBezTo>
                  <a:pt x="69" y="629"/>
                  <a:pt x="80" y="629"/>
                  <a:pt x="88" y="632"/>
                </a:cubicBezTo>
                <a:cubicBezTo>
                  <a:pt x="95" y="634"/>
                  <a:pt x="120" y="637"/>
                  <a:pt x="112" y="637"/>
                </a:cubicBezTo>
                <a:cubicBezTo>
                  <a:pt x="100" y="637"/>
                  <a:pt x="89" y="633"/>
                  <a:pt x="78" y="632"/>
                </a:cubicBezTo>
                <a:cubicBezTo>
                  <a:pt x="86" y="656"/>
                  <a:pt x="85" y="641"/>
                  <a:pt x="64" y="675"/>
                </a:cubicBezTo>
                <a:cubicBezTo>
                  <a:pt x="60" y="680"/>
                  <a:pt x="54" y="690"/>
                  <a:pt x="54" y="690"/>
                </a:cubicBezTo>
                <a:cubicBezTo>
                  <a:pt x="70" y="700"/>
                  <a:pt x="88" y="707"/>
                  <a:pt x="107" y="714"/>
                </a:cubicBezTo>
                <a:cubicBezTo>
                  <a:pt x="168" y="705"/>
                  <a:pt x="131" y="705"/>
                  <a:pt x="107" y="699"/>
                </a:cubicBezTo>
                <a:cubicBezTo>
                  <a:pt x="44" y="704"/>
                  <a:pt x="0" y="715"/>
                  <a:pt x="112" y="723"/>
                </a:cubicBezTo>
                <a:cubicBezTo>
                  <a:pt x="118" y="728"/>
                  <a:pt x="127" y="730"/>
                  <a:pt x="131" y="738"/>
                </a:cubicBezTo>
                <a:cubicBezTo>
                  <a:pt x="139" y="755"/>
                  <a:pt x="90" y="763"/>
                  <a:pt x="78" y="767"/>
                </a:cubicBezTo>
                <a:cubicBezTo>
                  <a:pt x="76" y="771"/>
                  <a:pt x="76" y="777"/>
                  <a:pt x="73" y="781"/>
                </a:cubicBezTo>
                <a:cubicBezTo>
                  <a:pt x="69" y="784"/>
                  <a:pt x="61" y="781"/>
                  <a:pt x="59" y="786"/>
                </a:cubicBezTo>
                <a:cubicBezTo>
                  <a:pt x="51" y="801"/>
                  <a:pt x="71" y="803"/>
                  <a:pt x="78" y="805"/>
                </a:cubicBezTo>
                <a:cubicBezTo>
                  <a:pt x="100" y="800"/>
                  <a:pt x="148" y="808"/>
                  <a:pt x="73" y="801"/>
                </a:cubicBezTo>
                <a:cubicBezTo>
                  <a:pt x="65" y="804"/>
                  <a:pt x="53" y="802"/>
                  <a:pt x="49" y="810"/>
                </a:cubicBezTo>
                <a:cubicBezTo>
                  <a:pt x="44" y="817"/>
                  <a:pt x="46" y="830"/>
                  <a:pt x="54" y="834"/>
                </a:cubicBezTo>
                <a:cubicBezTo>
                  <a:pt x="65" y="839"/>
                  <a:pt x="79" y="830"/>
                  <a:pt x="92" y="829"/>
                </a:cubicBezTo>
                <a:cubicBezTo>
                  <a:pt x="101" y="830"/>
                  <a:pt x="113" y="827"/>
                  <a:pt x="121" y="834"/>
                </a:cubicBezTo>
                <a:cubicBezTo>
                  <a:pt x="125" y="837"/>
                  <a:pt x="121" y="846"/>
                  <a:pt x="117" y="849"/>
                </a:cubicBezTo>
                <a:cubicBezTo>
                  <a:pt x="99" y="857"/>
                  <a:pt x="78" y="853"/>
                  <a:pt x="59" y="858"/>
                </a:cubicBezTo>
                <a:cubicBezTo>
                  <a:pt x="71" y="894"/>
                  <a:pt x="51" y="850"/>
                  <a:pt x="107" y="878"/>
                </a:cubicBezTo>
                <a:cubicBezTo>
                  <a:pt x="111" y="880"/>
                  <a:pt x="106" y="890"/>
                  <a:pt x="102" y="892"/>
                </a:cubicBezTo>
                <a:cubicBezTo>
                  <a:pt x="85" y="898"/>
                  <a:pt x="66" y="898"/>
                  <a:pt x="49" y="902"/>
                </a:cubicBezTo>
                <a:cubicBezTo>
                  <a:pt x="44" y="903"/>
                  <a:pt x="39" y="905"/>
                  <a:pt x="35" y="907"/>
                </a:cubicBezTo>
                <a:cubicBezTo>
                  <a:pt x="60" y="908"/>
                  <a:pt x="87" y="902"/>
                  <a:pt x="112" y="911"/>
                </a:cubicBezTo>
                <a:cubicBezTo>
                  <a:pt x="118" y="913"/>
                  <a:pt x="113" y="927"/>
                  <a:pt x="107" y="931"/>
                </a:cubicBezTo>
                <a:cubicBezTo>
                  <a:pt x="90" y="939"/>
                  <a:pt x="54" y="940"/>
                  <a:pt x="54" y="940"/>
                </a:cubicBezTo>
                <a:cubicBezTo>
                  <a:pt x="75" y="945"/>
                  <a:pt x="101" y="938"/>
                  <a:pt x="121" y="950"/>
                </a:cubicBezTo>
                <a:cubicBezTo>
                  <a:pt x="126" y="953"/>
                  <a:pt x="113" y="962"/>
                  <a:pt x="107" y="964"/>
                </a:cubicBezTo>
                <a:cubicBezTo>
                  <a:pt x="91" y="968"/>
                  <a:pt x="75" y="967"/>
                  <a:pt x="59" y="969"/>
                </a:cubicBezTo>
                <a:cubicBezTo>
                  <a:pt x="67" y="970"/>
                  <a:pt x="74" y="972"/>
                  <a:pt x="83" y="974"/>
                </a:cubicBezTo>
                <a:cubicBezTo>
                  <a:pt x="92" y="975"/>
                  <a:pt x="102" y="977"/>
                  <a:pt x="112" y="979"/>
                </a:cubicBezTo>
                <a:cubicBezTo>
                  <a:pt x="126" y="981"/>
                  <a:pt x="155" y="988"/>
                  <a:pt x="155" y="988"/>
                </a:cubicBezTo>
                <a:cubicBezTo>
                  <a:pt x="115" y="998"/>
                  <a:pt x="69" y="999"/>
                  <a:pt x="35" y="1022"/>
                </a:cubicBezTo>
                <a:cubicBezTo>
                  <a:pt x="12" y="1055"/>
                  <a:pt x="45" y="1041"/>
                  <a:pt x="64" y="1037"/>
                </a:cubicBezTo>
                <a:cubicBezTo>
                  <a:pt x="88" y="1019"/>
                  <a:pt x="111" y="1031"/>
                  <a:pt x="136" y="1046"/>
                </a:cubicBezTo>
                <a:cubicBezTo>
                  <a:pt x="134" y="1052"/>
                  <a:pt x="137" y="1064"/>
                  <a:pt x="131" y="1066"/>
                </a:cubicBezTo>
                <a:cubicBezTo>
                  <a:pt x="54" y="1088"/>
                  <a:pt x="44" y="1041"/>
                  <a:pt x="59" y="1085"/>
                </a:cubicBezTo>
                <a:cubicBezTo>
                  <a:pt x="76" y="1083"/>
                  <a:pt x="94" y="1080"/>
                  <a:pt x="112" y="1080"/>
                </a:cubicBezTo>
                <a:cubicBezTo>
                  <a:pt x="116" y="1080"/>
                  <a:pt x="124" y="1080"/>
                  <a:pt x="126" y="1085"/>
                </a:cubicBezTo>
                <a:cubicBezTo>
                  <a:pt x="133" y="1104"/>
                  <a:pt x="100" y="1119"/>
                  <a:pt x="88" y="1123"/>
                </a:cubicBezTo>
                <a:cubicBezTo>
                  <a:pt x="78" y="1125"/>
                  <a:pt x="59" y="1128"/>
                  <a:pt x="59" y="1128"/>
                </a:cubicBezTo>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372764" name="Freeform 28"/>
          <p:cNvSpPr>
            <a:spLocks/>
          </p:cNvSpPr>
          <p:nvPr/>
        </p:nvSpPr>
        <p:spPr bwMode="auto">
          <a:xfrm>
            <a:off x="7578725" y="5630863"/>
            <a:ext cx="430213" cy="795337"/>
          </a:xfrm>
          <a:custGeom>
            <a:avLst/>
            <a:gdLst>
              <a:gd name="T0" fmla="*/ 526714062 w 271"/>
              <a:gd name="T1" fmla="*/ 47882145 h 501"/>
              <a:gd name="T2" fmla="*/ 647681703 w 271"/>
              <a:gd name="T3" fmla="*/ 413305365 h 501"/>
              <a:gd name="T4" fmla="*/ 526714062 w 271"/>
              <a:gd name="T5" fmla="*/ 715723925 h 501"/>
              <a:gd name="T6" fmla="*/ 466230242 w 271"/>
              <a:gd name="T7" fmla="*/ 861892896 h 501"/>
              <a:gd name="T8" fmla="*/ 441028650 w 271"/>
              <a:gd name="T9" fmla="*/ 1129029290 h 501"/>
              <a:gd name="T10" fmla="*/ 259577189 w 271"/>
              <a:gd name="T11" fmla="*/ 1237395147 h 501"/>
              <a:gd name="T12" fmla="*/ 186491779 w 271"/>
              <a:gd name="T13" fmla="*/ 1262596694 h 501"/>
              <a:gd name="T14" fmla="*/ 113407957 w 271"/>
              <a:gd name="T15" fmla="*/ 1237395147 h 501"/>
              <a:gd name="T16" fmla="*/ 40322547 w 271"/>
              <a:gd name="T17" fmla="*/ 1189513002 h 501"/>
              <a:gd name="T18" fmla="*/ 52924137 w 271"/>
              <a:gd name="T19" fmla="*/ 1081145558 h 501"/>
              <a:gd name="T20" fmla="*/ 161290187 w 271"/>
              <a:gd name="T21" fmla="*/ 1020661846 h 501"/>
              <a:gd name="T22" fmla="*/ 186491779 w 271"/>
              <a:gd name="T23" fmla="*/ 982860320 h 501"/>
              <a:gd name="T24" fmla="*/ 221774008 w 271"/>
              <a:gd name="T25" fmla="*/ 960178134 h 501"/>
              <a:gd name="T26" fmla="*/ 259577189 w 271"/>
              <a:gd name="T27" fmla="*/ 887094442 h 501"/>
              <a:gd name="T28" fmla="*/ 345262601 w 271"/>
              <a:gd name="T29" fmla="*/ 594756501 h 501"/>
              <a:gd name="T30" fmla="*/ 428427060 w 271"/>
              <a:gd name="T31" fmla="*/ 375502251 h 501"/>
              <a:gd name="T32" fmla="*/ 332661012 w 271"/>
              <a:gd name="T33" fmla="*/ 146168971 h 501"/>
              <a:gd name="T34" fmla="*/ 514112473 w 271"/>
              <a:gd name="T35" fmla="*/ 0 h 501"/>
              <a:gd name="T36" fmla="*/ 526714062 w 271"/>
              <a:gd name="T37" fmla="*/ 47882145 h 5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1"/>
              <a:gd name="T58" fmla="*/ 0 h 501"/>
              <a:gd name="T59" fmla="*/ 271 w 271"/>
              <a:gd name="T60" fmla="*/ 501 h 5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1" h="501">
                <a:moveTo>
                  <a:pt x="209" y="19"/>
                </a:moveTo>
                <a:cubicBezTo>
                  <a:pt x="271" y="35"/>
                  <a:pt x="208" y="129"/>
                  <a:pt x="257" y="164"/>
                </a:cubicBezTo>
                <a:cubicBezTo>
                  <a:pt x="271" y="204"/>
                  <a:pt x="231" y="252"/>
                  <a:pt x="209" y="284"/>
                </a:cubicBezTo>
                <a:cubicBezTo>
                  <a:pt x="202" y="304"/>
                  <a:pt x="192" y="321"/>
                  <a:pt x="185" y="342"/>
                </a:cubicBezTo>
                <a:cubicBezTo>
                  <a:pt x="183" y="377"/>
                  <a:pt x="197" y="420"/>
                  <a:pt x="175" y="448"/>
                </a:cubicBezTo>
                <a:cubicBezTo>
                  <a:pt x="159" y="467"/>
                  <a:pt x="125" y="483"/>
                  <a:pt x="103" y="491"/>
                </a:cubicBezTo>
                <a:cubicBezTo>
                  <a:pt x="93" y="494"/>
                  <a:pt x="74" y="501"/>
                  <a:pt x="74" y="501"/>
                </a:cubicBezTo>
                <a:cubicBezTo>
                  <a:pt x="64" y="497"/>
                  <a:pt x="53" y="496"/>
                  <a:pt x="45" y="491"/>
                </a:cubicBezTo>
                <a:cubicBezTo>
                  <a:pt x="35" y="484"/>
                  <a:pt x="16" y="472"/>
                  <a:pt x="16" y="472"/>
                </a:cubicBezTo>
                <a:cubicBezTo>
                  <a:pt x="12" y="461"/>
                  <a:pt x="0" y="436"/>
                  <a:pt x="21" y="429"/>
                </a:cubicBezTo>
                <a:cubicBezTo>
                  <a:pt x="36" y="423"/>
                  <a:pt x="64" y="405"/>
                  <a:pt x="64" y="405"/>
                </a:cubicBezTo>
                <a:cubicBezTo>
                  <a:pt x="67" y="400"/>
                  <a:pt x="69" y="394"/>
                  <a:pt x="74" y="390"/>
                </a:cubicBezTo>
                <a:cubicBezTo>
                  <a:pt x="77" y="386"/>
                  <a:pt x="84" y="385"/>
                  <a:pt x="88" y="381"/>
                </a:cubicBezTo>
                <a:cubicBezTo>
                  <a:pt x="94" y="372"/>
                  <a:pt x="96" y="360"/>
                  <a:pt x="103" y="352"/>
                </a:cubicBezTo>
                <a:cubicBezTo>
                  <a:pt x="106" y="302"/>
                  <a:pt x="95" y="263"/>
                  <a:pt x="137" y="236"/>
                </a:cubicBezTo>
                <a:cubicBezTo>
                  <a:pt x="145" y="204"/>
                  <a:pt x="164" y="182"/>
                  <a:pt x="170" y="149"/>
                </a:cubicBezTo>
                <a:cubicBezTo>
                  <a:pt x="165" y="62"/>
                  <a:pt x="179" y="88"/>
                  <a:pt x="132" y="58"/>
                </a:cubicBezTo>
                <a:cubicBezTo>
                  <a:pt x="115" y="9"/>
                  <a:pt x="168" y="6"/>
                  <a:pt x="204" y="0"/>
                </a:cubicBezTo>
                <a:cubicBezTo>
                  <a:pt x="212" y="5"/>
                  <a:pt x="242" y="30"/>
                  <a:pt x="209" y="19"/>
                </a:cubicBezTo>
                <a:close/>
              </a:path>
            </a:pathLst>
          </a:custGeom>
          <a:noFill/>
          <a:ln w="19050">
            <a:solidFill>
              <a:srgbClr val="00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 calcmode="lin" valueType="num">
                                      <p:cBhvr additive="base">
                                        <p:cTn id="7" dur="500" fill="hold"/>
                                        <p:tgtEl>
                                          <p:spTgt spid="372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2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 calcmode="lin" valueType="num">
                                      <p:cBhvr additive="base">
                                        <p:cTn id="13" dur="500" fill="hold"/>
                                        <p:tgtEl>
                                          <p:spTgt spid="372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2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2759"/>
                                        </p:tgtEl>
                                        <p:attrNameLst>
                                          <p:attrName>style.visibility</p:attrName>
                                        </p:attrNameLst>
                                      </p:cBhvr>
                                      <p:to>
                                        <p:strVal val="visible"/>
                                      </p:to>
                                    </p:set>
                                    <p:animEffect transition="in" filter="wipe(left)">
                                      <p:cBhvr>
                                        <p:cTn id="19" dur="500"/>
                                        <p:tgtEl>
                                          <p:spTgt spid="372759"/>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72761"/>
                                        </p:tgtEl>
                                        <p:attrNameLst>
                                          <p:attrName>style.visibility</p:attrName>
                                        </p:attrNameLst>
                                      </p:cBhvr>
                                      <p:to>
                                        <p:strVal val="visible"/>
                                      </p:to>
                                    </p:set>
                                    <p:animEffect transition="in" filter="wipe(left)">
                                      <p:cBhvr>
                                        <p:cTn id="23" dur="500"/>
                                        <p:tgtEl>
                                          <p:spTgt spid="372761"/>
                                        </p:tgtEl>
                                      </p:cBhvr>
                                    </p:animEffect>
                                  </p:childTnLst>
                                  <p:subTnLst>
                                    <p:audio>
                                      <p:cMediaNode>
                                        <p:cTn display="0" masterRel="sameClick">
                                          <p:stCondLst>
                                            <p:cond evt="begin" delay="0">
                                              <p:tn val="21"/>
                                            </p:cond>
                                          </p:stCondLst>
                                          <p:endCondLst>
                                            <p:cond evt="onStopAudio" delay="0">
                                              <p:tgtEl>
                                                <p:sldTgt/>
                                              </p:tgtEl>
                                            </p:cond>
                                          </p:endCondLst>
                                        </p:cTn>
                                        <p:tgtEl>
                                          <p:sndTgt r:embed="rId4" name="Pencil Check"/>
                                        </p:tgtEl>
                                      </p:cMediaNode>
                                    </p:audio>
                                  </p:sub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72760"/>
                                        </p:tgtEl>
                                        <p:attrNameLst>
                                          <p:attrName>style.visibility</p:attrName>
                                        </p:attrNameLst>
                                      </p:cBhvr>
                                      <p:to>
                                        <p:strVal val="visible"/>
                                      </p:to>
                                    </p:set>
                                    <p:animEffect transition="in" filter="wipe(left)">
                                      <p:cBhvr>
                                        <p:cTn id="27" dur="500"/>
                                        <p:tgtEl>
                                          <p:spTgt spid="372760"/>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72739">
                                            <p:txEl>
                                              <p:pRg st="2" end="2"/>
                                            </p:txEl>
                                          </p:spTgt>
                                        </p:tgtEl>
                                        <p:attrNameLst>
                                          <p:attrName>style.visibility</p:attrName>
                                        </p:attrNameLst>
                                      </p:cBhvr>
                                      <p:to>
                                        <p:strVal val="visible"/>
                                      </p:to>
                                    </p:set>
                                    <p:anim calcmode="lin" valueType="num">
                                      <p:cBhvr additive="base">
                                        <p:cTn id="32" dur="500" fill="hold"/>
                                        <p:tgtEl>
                                          <p:spTgt spid="372739">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72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72739">
                                            <p:txEl>
                                              <p:pRg st="3" end="3"/>
                                            </p:txEl>
                                          </p:spTgt>
                                        </p:tgtEl>
                                        <p:attrNameLst>
                                          <p:attrName>style.visibility</p:attrName>
                                        </p:attrNameLst>
                                      </p:cBhvr>
                                      <p:to>
                                        <p:strVal val="visible"/>
                                      </p:to>
                                    </p:set>
                                    <p:anim calcmode="lin" valueType="num">
                                      <p:cBhvr additive="base">
                                        <p:cTn id="38" dur="500" fill="hold"/>
                                        <p:tgtEl>
                                          <p:spTgt spid="372739">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72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72739">
                                            <p:txEl>
                                              <p:pRg st="4" end="4"/>
                                            </p:txEl>
                                          </p:spTgt>
                                        </p:tgtEl>
                                        <p:attrNameLst>
                                          <p:attrName>style.visibility</p:attrName>
                                        </p:attrNameLst>
                                      </p:cBhvr>
                                      <p:to>
                                        <p:strVal val="visible"/>
                                      </p:to>
                                    </p:set>
                                    <p:anim calcmode="lin" valueType="num">
                                      <p:cBhvr additive="base">
                                        <p:cTn id="44" dur="500" fill="hold"/>
                                        <p:tgtEl>
                                          <p:spTgt spid="372739">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727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p:stCondLst>
                        <p:cond delay="indefinite"/>
                      </p:stCondLst>
                      <p:childTnLst>
                        <p:par>
                          <p:cTn id="47" fill="hold">
                            <p:stCondLst>
                              <p:cond delay="0"/>
                            </p:stCondLst>
                            <p:childTnLst>
                              <p:par>
                                <p:cTn id="48" presetID="34"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from="(-#ppt_w/2)" to="(#ppt_x)" calcmode="lin" valueType="num">
                                      <p:cBhvr>
                                        <p:cTn id="50" dur="600" fill="hold">
                                          <p:stCondLst>
                                            <p:cond delay="0"/>
                                          </p:stCondLst>
                                        </p:cTn>
                                        <p:tgtEl>
                                          <p:spTgt spid="3"/>
                                        </p:tgtEl>
                                        <p:attrNameLst>
                                          <p:attrName>ppt_x</p:attrName>
                                        </p:attrNameLst>
                                      </p:cBhvr>
                                    </p:anim>
                                    <p:anim from="0" to="-1.0" calcmode="lin" valueType="num">
                                      <p:cBhvr>
                                        <p:cTn id="51" dur="200" decel="50000" autoRev="1" fill="hold">
                                          <p:stCondLst>
                                            <p:cond delay="600"/>
                                          </p:stCondLst>
                                        </p:cTn>
                                        <p:tgtEl>
                                          <p:spTgt spid="3"/>
                                        </p:tgtEl>
                                        <p:attrNameLst>
                                          <p:attrName>xshear</p:attrName>
                                        </p:attrNameLst>
                                      </p:cBhvr>
                                    </p:anim>
                                    <p:animScale>
                                      <p:cBhvr>
                                        <p:cTn id="52" dur="200" decel="100000" autoRev="1" fill="hold">
                                          <p:stCondLst>
                                            <p:cond delay="600"/>
                                          </p:stCondLst>
                                        </p:cTn>
                                        <p:tgtEl>
                                          <p:spTgt spid="3"/>
                                        </p:tgtEl>
                                      </p:cBhvr>
                                      <p:from x="100000" y="100000"/>
                                      <p:to x="80000" y="100000"/>
                                    </p:animScale>
                                    <p:anim by="(#ppt_h/3+#ppt_w*0.1)" calcmode="lin" valueType="num">
                                      <p:cBhvr additive="sum">
                                        <p:cTn id="53"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48"/>
                                            </p:cond>
                                          </p:stCondLst>
                                          <p:endCondLst>
                                            <p:cond evt="onStopAudio" delay="0">
                                              <p:tgtEl>
                                                <p:sldTgt/>
                                              </p:tgtEl>
                                            </p:cond>
                                          </p:endCondLst>
                                        </p:cTn>
                                        <p:tgtEl>
                                          <p:sndTgt r:embed="rId5" name="Vibro Up"/>
                                        </p:tgtEl>
                                      </p:cMediaNode>
                                    </p:audio>
                                  </p:subTnLst>
                                </p:cTn>
                              </p:par>
                            </p:childTnLst>
                          </p:cTn>
                        </p:par>
                      </p:childTnLst>
                    </p:cTn>
                  </p:par>
                  <p:par>
                    <p:cTn id="54" fill="hold">
                      <p:stCondLst>
                        <p:cond delay="indefinite"/>
                      </p:stCondLst>
                      <p:childTnLst>
                        <p:par>
                          <p:cTn id="55" fill="hold">
                            <p:stCondLst>
                              <p:cond delay="0"/>
                            </p:stCondLst>
                            <p:childTnLst>
                              <p:par>
                                <p:cTn id="56" presetID="34"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from="(-#ppt_w/2)" to="(#ppt_x)" calcmode="lin" valueType="num">
                                      <p:cBhvr>
                                        <p:cTn id="58" dur="600" fill="hold">
                                          <p:stCondLst>
                                            <p:cond delay="0"/>
                                          </p:stCondLst>
                                        </p:cTn>
                                        <p:tgtEl>
                                          <p:spTgt spid="2"/>
                                        </p:tgtEl>
                                        <p:attrNameLst>
                                          <p:attrName>ppt_x</p:attrName>
                                        </p:attrNameLst>
                                      </p:cBhvr>
                                    </p:anim>
                                    <p:anim from="0" to="-1.0" calcmode="lin" valueType="num">
                                      <p:cBhvr>
                                        <p:cTn id="59" dur="200" decel="50000" autoRev="1" fill="hold">
                                          <p:stCondLst>
                                            <p:cond delay="600"/>
                                          </p:stCondLst>
                                        </p:cTn>
                                        <p:tgtEl>
                                          <p:spTgt spid="2"/>
                                        </p:tgtEl>
                                        <p:attrNameLst>
                                          <p:attrName>xshear</p:attrName>
                                        </p:attrNameLst>
                                      </p:cBhvr>
                                    </p:anim>
                                    <p:animScale>
                                      <p:cBhvr>
                                        <p:cTn id="60" dur="200" decel="100000" autoRev="1" fill="hold">
                                          <p:stCondLst>
                                            <p:cond delay="600"/>
                                          </p:stCondLst>
                                        </p:cTn>
                                        <p:tgtEl>
                                          <p:spTgt spid="2"/>
                                        </p:tgtEl>
                                      </p:cBhvr>
                                      <p:from x="100000" y="100000"/>
                                      <p:to x="80000" y="100000"/>
                                    </p:animScale>
                                    <p:anim by="(#ppt_h/3+#ppt_w*0.1)" calcmode="lin" valueType="num">
                                      <p:cBhvr additive="sum">
                                        <p:cTn id="61"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6"/>
                                            </p:cond>
                                          </p:stCondLst>
                                          <p:endCondLst>
                                            <p:cond evt="onStopAudio" delay="0">
                                              <p:tgtEl>
                                                <p:sldTgt/>
                                              </p:tgtEl>
                                            </p:cond>
                                          </p:endCondLst>
                                        </p:cTn>
                                        <p:tgtEl>
                                          <p:sndTgt r:embed="rId6" name="String"/>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72739">
                                            <p:txEl>
                                              <p:pRg st="5" end="5"/>
                                            </p:txEl>
                                          </p:spTgt>
                                        </p:tgtEl>
                                        <p:attrNameLst>
                                          <p:attrName>style.visibility</p:attrName>
                                        </p:attrNameLst>
                                      </p:cBhvr>
                                      <p:to>
                                        <p:strVal val="visible"/>
                                      </p:to>
                                    </p:set>
                                    <p:anim calcmode="lin" valueType="num">
                                      <p:cBhvr additive="base">
                                        <p:cTn id="66" dur="500" fill="hold"/>
                                        <p:tgtEl>
                                          <p:spTgt spid="372739">
                                            <p:txEl>
                                              <p:pRg st="5" end="5"/>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727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72739">
                                            <p:txEl>
                                              <p:pRg st="6" end="6"/>
                                            </p:txEl>
                                          </p:spTgt>
                                        </p:tgtEl>
                                        <p:attrNameLst>
                                          <p:attrName>style.visibility</p:attrName>
                                        </p:attrNameLst>
                                      </p:cBhvr>
                                      <p:to>
                                        <p:strVal val="visible"/>
                                      </p:to>
                                    </p:set>
                                    <p:anim calcmode="lin" valueType="num">
                                      <p:cBhvr additive="base">
                                        <p:cTn id="72" dur="500" fill="hold"/>
                                        <p:tgtEl>
                                          <p:spTgt spid="372739">
                                            <p:txEl>
                                              <p:pRg st="6" end="6"/>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727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72739">
                                            <p:txEl>
                                              <p:pRg st="7" end="7"/>
                                            </p:txEl>
                                          </p:spTgt>
                                        </p:tgtEl>
                                        <p:attrNameLst>
                                          <p:attrName>style.visibility</p:attrName>
                                        </p:attrNameLst>
                                      </p:cBhvr>
                                      <p:to>
                                        <p:strVal val="visible"/>
                                      </p:to>
                                    </p:set>
                                    <p:anim calcmode="lin" valueType="num">
                                      <p:cBhvr additive="base">
                                        <p:cTn id="78" dur="500" fill="hold"/>
                                        <p:tgtEl>
                                          <p:spTgt spid="372739">
                                            <p:txEl>
                                              <p:pRg st="7" end="7"/>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727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Whoosh"/>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72744"/>
                                        </p:tgtEl>
                                        <p:attrNameLst>
                                          <p:attrName>style.visibility</p:attrName>
                                        </p:attrNameLst>
                                      </p:cBhvr>
                                      <p:to>
                                        <p:strVal val="visible"/>
                                      </p:to>
                                    </p:set>
                                    <p:animEffect transition="in" filter="wipe(left)">
                                      <p:cBhvr>
                                        <p:cTn id="84" dur="500"/>
                                        <p:tgtEl>
                                          <p:spTgt spid="372744"/>
                                        </p:tgtEl>
                                      </p:cBhvr>
                                    </p:animEffect>
                                  </p:childTnLst>
                                  <p:subTnLst>
                                    <p:audio>
                                      <p:cMediaNode>
                                        <p:cTn display="0" masterRel="sameClick">
                                          <p:stCondLst>
                                            <p:cond evt="begin" delay="0">
                                              <p:tn val="82"/>
                                            </p:cond>
                                          </p:stCondLst>
                                          <p:endCondLst>
                                            <p:cond evt="onStopAudio" delay="0">
                                              <p:tgtEl>
                                                <p:sldTgt/>
                                              </p:tgtEl>
                                            </p:cond>
                                          </p:endCondLst>
                                        </p:cTn>
                                        <p:tgtEl>
                                          <p:sndTgt r:embed="rId7" name="Chimes"/>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72739">
                                            <p:txEl>
                                              <p:pRg st="8" end="8"/>
                                            </p:txEl>
                                          </p:spTgt>
                                        </p:tgtEl>
                                        <p:attrNameLst>
                                          <p:attrName>style.visibility</p:attrName>
                                        </p:attrNameLst>
                                      </p:cBhvr>
                                      <p:to>
                                        <p:strVal val="visible"/>
                                      </p:to>
                                    </p:set>
                                    <p:anim calcmode="lin" valueType="num">
                                      <p:cBhvr additive="base">
                                        <p:cTn id="89" dur="500" fill="hold"/>
                                        <p:tgtEl>
                                          <p:spTgt spid="372739">
                                            <p:txEl>
                                              <p:pRg st="8" end="8"/>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727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Whoosh"/>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72739">
                                            <p:txEl>
                                              <p:pRg st="9" end="9"/>
                                            </p:txEl>
                                          </p:spTgt>
                                        </p:tgtEl>
                                        <p:attrNameLst>
                                          <p:attrName>style.visibility</p:attrName>
                                        </p:attrNameLst>
                                      </p:cBhvr>
                                      <p:to>
                                        <p:strVal val="visible"/>
                                      </p:to>
                                    </p:set>
                                    <p:anim calcmode="lin" valueType="num">
                                      <p:cBhvr additive="base">
                                        <p:cTn id="95" dur="500" fill="hold"/>
                                        <p:tgtEl>
                                          <p:spTgt spid="372739">
                                            <p:txEl>
                                              <p:pRg st="9" end="9"/>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3727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Whoosh"/>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72739">
                                            <p:txEl>
                                              <p:pRg st="10" end="10"/>
                                            </p:txEl>
                                          </p:spTgt>
                                        </p:tgtEl>
                                        <p:attrNameLst>
                                          <p:attrName>style.visibility</p:attrName>
                                        </p:attrNameLst>
                                      </p:cBhvr>
                                      <p:to>
                                        <p:strVal val="visible"/>
                                      </p:to>
                                    </p:set>
                                    <p:anim calcmode="lin" valueType="num">
                                      <p:cBhvr additive="base">
                                        <p:cTn id="101" dur="500" fill="hold"/>
                                        <p:tgtEl>
                                          <p:spTgt spid="372739">
                                            <p:txEl>
                                              <p:pRg st="10" end="1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3727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3" name="Whoosh"/>
                                        </p:tgtEl>
                                      </p:cMediaNode>
                                    </p:audio>
                                  </p:sub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372762"/>
                                        </p:tgtEl>
                                        <p:attrNameLst>
                                          <p:attrName>style.visibility</p:attrName>
                                        </p:attrNameLst>
                                      </p:cBhvr>
                                      <p:to>
                                        <p:strVal val="visible"/>
                                      </p:to>
                                    </p:set>
                                    <p:animEffect transition="in" filter="wipe(down)">
                                      <p:cBhvr>
                                        <p:cTn id="107" dur="290">
                                          <p:stCondLst>
                                            <p:cond delay="0"/>
                                          </p:stCondLst>
                                        </p:cTn>
                                        <p:tgtEl>
                                          <p:spTgt spid="372762"/>
                                        </p:tgtEl>
                                      </p:cBhvr>
                                    </p:animEffect>
                                    <p:anim calcmode="lin" valueType="num">
                                      <p:cBhvr>
                                        <p:cTn id="108" dur="911" tmFilter="0,0; 0.14,0.36; 0.43,0.73; 0.71,0.91; 1.0,1.0">
                                          <p:stCondLst>
                                            <p:cond delay="0"/>
                                          </p:stCondLst>
                                        </p:cTn>
                                        <p:tgtEl>
                                          <p:spTgt spid="372762"/>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372762"/>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372762"/>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372762"/>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372762"/>
                                        </p:tgtEl>
                                        <p:attrNameLst>
                                          <p:attrName>ppt_y</p:attrName>
                                        </p:attrNameLst>
                                      </p:cBhvr>
                                      <p:tavLst>
                                        <p:tav tm="0" fmla="#ppt_y-sin(pi*$)/81">
                                          <p:val>
                                            <p:fltVal val="0"/>
                                          </p:val>
                                        </p:tav>
                                        <p:tav tm="100000">
                                          <p:val>
                                            <p:fltVal val="1"/>
                                          </p:val>
                                        </p:tav>
                                      </p:tavLst>
                                    </p:anim>
                                    <p:animScale>
                                      <p:cBhvr>
                                        <p:cTn id="113" dur="13">
                                          <p:stCondLst>
                                            <p:cond delay="325"/>
                                          </p:stCondLst>
                                        </p:cTn>
                                        <p:tgtEl>
                                          <p:spTgt spid="372762"/>
                                        </p:tgtEl>
                                      </p:cBhvr>
                                      <p:to x="100000" y="60000"/>
                                    </p:animScale>
                                    <p:animScale>
                                      <p:cBhvr>
                                        <p:cTn id="114" dur="83" decel="50000">
                                          <p:stCondLst>
                                            <p:cond delay="338"/>
                                          </p:stCondLst>
                                        </p:cTn>
                                        <p:tgtEl>
                                          <p:spTgt spid="372762"/>
                                        </p:tgtEl>
                                      </p:cBhvr>
                                      <p:to x="100000" y="100000"/>
                                    </p:animScale>
                                    <p:animScale>
                                      <p:cBhvr>
                                        <p:cTn id="115" dur="13">
                                          <p:stCondLst>
                                            <p:cond delay="656"/>
                                          </p:stCondLst>
                                        </p:cTn>
                                        <p:tgtEl>
                                          <p:spTgt spid="372762"/>
                                        </p:tgtEl>
                                      </p:cBhvr>
                                      <p:to x="100000" y="80000"/>
                                    </p:animScale>
                                    <p:animScale>
                                      <p:cBhvr>
                                        <p:cTn id="116" dur="83" decel="50000">
                                          <p:stCondLst>
                                            <p:cond delay="669"/>
                                          </p:stCondLst>
                                        </p:cTn>
                                        <p:tgtEl>
                                          <p:spTgt spid="372762"/>
                                        </p:tgtEl>
                                      </p:cBhvr>
                                      <p:to x="100000" y="100000"/>
                                    </p:animScale>
                                    <p:animScale>
                                      <p:cBhvr>
                                        <p:cTn id="117" dur="13">
                                          <p:stCondLst>
                                            <p:cond delay="821"/>
                                          </p:stCondLst>
                                        </p:cTn>
                                        <p:tgtEl>
                                          <p:spTgt spid="372762"/>
                                        </p:tgtEl>
                                      </p:cBhvr>
                                      <p:to x="100000" y="90000"/>
                                    </p:animScale>
                                    <p:animScale>
                                      <p:cBhvr>
                                        <p:cTn id="118" dur="83" decel="50000">
                                          <p:stCondLst>
                                            <p:cond delay="834"/>
                                          </p:stCondLst>
                                        </p:cTn>
                                        <p:tgtEl>
                                          <p:spTgt spid="372762"/>
                                        </p:tgtEl>
                                      </p:cBhvr>
                                      <p:to x="100000" y="100000"/>
                                    </p:animScale>
                                    <p:animScale>
                                      <p:cBhvr>
                                        <p:cTn id="119" dur="13">
                                          <p:stCondLst>
                                            <p:cond delay="904"/>
                                          </p:stCondLst>
                                        </p:cTn>
                                        <p:tgtEl>
                                          <p:spTgt spid="372762"/>
                                        </p:tgtEl>
                                      </p:cBhvr>
                                      <p:to x="100000" y="95000"/>
                                    </p:animScale>
                                    <p:animScale>
                                      <p:cBhvr>
                                        <p:cTn id="120" dur="83" decel="50000">
                                          <p:stCondLst>
                                            <p:cond delay="917"/>
                                          </p:stCondLst>
                                        </p:cTn>
                                        <p:tgtEl>
                                          <p:spTgt spid="372762"/>
                                        </p:tgtEl>
                                      </p:cBhvr>
                                      <p:to x="100000" y="100000"/>
                                    </p:animScale>
                                  </p:childTnLst>
                                  <p:subTnLst>
                                    <p:audio>
                                      <p:cMediaNode>
                                        <p:cTn display="0" masterRel="sameClick">
                                          <p:stCondLst>
                                            <p:cond evt="begin" delay="0">
                                              <p:tn val="105"/>
                                            </p:cond>
                                          </p:stCondLst>
                                          <p:endCondLst>
                                            <p:cond evt="onStopAudio" delay="0">
                                              <p:tgtEl>
                                                <p:sldTgt/>
                                              </p:tgtEl>
                                            </p:cond>
                                          </p:endCondLst>
                                        </p:cTn>
                                        <p:tgtEl>
                                          <p:sndTgt r:embed="rId8" name="Bubbles"/>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72763"/>
                                        </p:tgtEl>
                                        <p:attrNameLst>
                                          <p:attrName>style.visibility</p:attrName>
                                        </p:attrNameLst>
                                      </p:cBhvr>
                                      <p:to>
                                        <p:strVal val="visible"/>
                                      </p:to>
                                    </p:set>
                                    <p:animEffect transition="in" filter="wipe(up)">
                                      <p:cBhvr>
                                        <p:cTn id="125" dur="500"/>
                                        <p:tgtEl>
                                          <p:spTgt spid="372763"/>
                                        </p:tgtEl>
                                      </p:cBhvr>
                                    </p:animEffect>
                                  </p:childTnLst>
                                  <p:subTnLst>
                                    <p:audio>
                                      <p:cMediaNode>
                                        <p:cTn display="0" masterRel="sameClick">
                                          <p:stCondLst>
                                            <p:cond evt="begin" delay="0">
                                              <p:tn val="123"/>
                                            </p:cond>
                                          </p:stCondLst>
                                          <p:endCondLst>
                                            <p:cond evt="onStopAudio" delay="0">
                                              <p:tgtEl>
                                                <p:sldTgt/>
                                              </p:tgtEl>
                                            </p:cond>
                                          </p:endCondLst>
                                        </p:cTn>
                                        <p:tgtEl>
                                          <p:sndTgt r:embed="rId4" name="Pencil Check"/>
                                        </p:tgtEl>
                                      </p:cMediaNode>
                                    </p:audio>
                                  </p:sub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372748"/>
                                        </p:tgtEl>
                                        <p:attrNameLst>
                                          <p:attrName>style.visibility</p:attrName>
                                        </p:attrNameLst>
                                      </p:cBhvr>
                                      <p:to>
                                        <p:strVal val="visible"/>
                                      </p:to>
                                    </p:set>
                                    <p:animEffect transition="in" filter="wipe(down)">
                                      <p:cBhvr>
                                        <p:cTn id="130" dur="290">
                                          <p:stCondLst>
                                            <p:cond delay="0"/>
                                          </p:stCondLst>
                                        </p:cTn>
                                        <p:tgtEl>
                                          <p:spTgt spid="372748"/>
                                        </p:tgtEl>
                                      </p:cBhvr>
                                    </p:animEffect>
                                    <p:anim calcmode="lin" valueType="num">
                                      <p:cBhvr>
                                        <p:cTn id="131" dur="911" tmFilter="0,0; 0.14,0.36; 0.43,0.73; 0.71,0.91; 1.0,1.0">
                                          <p:stCondLst>
                                            <p:cond delay="0"/>
                                          </p:stCondLst>
                                        </p:cTn>
                                        <p:tgtEl>
                                          <p:spTgt spid="372748"/>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372748"/>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372748"/>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372748"/>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372748"/>
                                        </p:tgtEl>
                                        <p:attrNameLst>
                                          <p:attrName>ppt_y</p:attrName>
                                        </p:attrNameLst>
                                      </p:cBhvr>
                                      <p:tavLst>
                                        <p:tav tm="0" fmla="#ppt_y-sin(pi*$)/81">
                                          <p:val>
                                            <p:fltVal val="0"/>
                                          </p:val>
                                        </p:tav>
                                        <p:tav tm="100000">
                                          <p:val>
                                            <p:fltVal val="1"/>
                                          </p:val>
                                        </p:tav>
                                      </p:tavLst>
                                    </p:anim>
                                    <p:animScale>
                                      <p:cBhvr>
                                        <p:cTn id="136" dur="13">
                                          <p:stCondLst>
                                            <p:cond delay="325"/>
                                          </p:stCondLst>
                                        </p:cTn>
                                        <p:tgtEl>
                                          <p:spTgt spid="372748"/>
                                        </p:tgtEl>
                                      </p:cBhvr>
                                      <p:to x="100000" y="60000"/>
                                    </p:animScale>
                                    <p:animScale>
                                      <p:cBhvr>
                                        <p:cTn id="137" dur="83" decel="50000">
                                          <p:stCondLst>
                                            <p:cond delay="338"/>
                                          </p:stCondLst>
                                        </p:cTn>
                                        <p:tgtEl>
                                          <p:spTgt spid="372748"/>
                                        </p:tgtEl>
                                      </p:cBhvr>
                                      <p:to x="100000" y="100000"/>
                                    </p:animScale>
                                    <p:animScale>
                                      <p:cBhvr>
                                        <p:cTn id="138" dur="13">
                                          <p:stCondLst>
                                            <p:cond delay="656"/>
                                          </p:stCondLst>
                                        </p:cTn>
                                        <p:tgtEl>
                                          <p:spTgt spid="372748"/>
                                        </p:tgtEl>
                                      </p:cBhvr>
                                      <p:to x="100000" y="80000"/>
                                    </p:animScale>
                                    <p:animScale>
                                      <p:cBhvr>
                                        <p:cTn id="139" dur="83" decel="50000">
                                          <p:stCondLst>
                                            <p:cond delay="669"/>
                                          </p:stCondLst>
                                        </p:cTn>
                                        <p:tgtEl>
                                          <p:spTgt spid="372748"/>
                                        </p:tgtEl>
                                      </p:cBhvr>
                                      <p:to x="100000" y="100000"/>
                                    </p:animScale>
                                    <p:animScale>
                                      <p:cBhvr>
                                        <p:cTn id="140" dur="13">
                                          <p:stCondLst>
                                            <p:cond delay="821"/>
                                          </p:stCondLst>
                                        </p:cTn>
                                        <p:tgtEl>
                                          <p:spTgt spid="372748"/>
                                        </p:tgtEl>
                                      </p:cBhvr>
                                      <p:to x="100000" y="90000"/>
                                    </p:animScale>
                                    <p:animScale>
                                      <p:cBhvr>
                                        <p:cTn id="141" dur="83" decel="50000">
                                          <p:stCondLst>
                                            <p:cond delay="834"/>
                                          </p:stCondLst>
                                        </p:cTn>
                                        <p:tgtEl>
                                          <p:spTgt spid="372748"/>
                                        </p:tgtEl>
                                      </p:cBhvr>
                                      <p:to x="100000" y="100000"/>
                                    </p:animScale>
                                    <p:animScale>
                                      <p:cBhvr>
                                        <p:cTn id="142" dur="13">
                                          <p:stCondLst>
                                            <p:cond delay="904"/>
                                          </p:stCondLst>
                                        </p:cTn>
                                        <p:tgtEl>
                                          <p:spTgt spid="372748"/>
                                        </p:tgtEl>
                                      </p:cBhvr>
                                      <p:to x="100000" y="95000"/>
                                    </p:animScale>
                                    <p:animScale>
                                      <p:cBhvr>
                                        <p:cTn id="143" dur="83" decel="50000">
                                          <p:stCondLst>
                                            <p:cond delay="917"/>
                                          </p:stCondLst>
                                        </p:cTn>
                                        <p:tgtEl>
                                          <p:spTgt spid="372748"/>
                                        </p:tgtEl>
                                      </p:cBhvr>
                                      <p:to x="100000" y="100000"/>
                                    </p:animScale>
                                  </p:childTnLst>
                                  <p:subTnLst>
                                    <p:audio>
                                      <p:cMediaNode>
                                        <p:cTn display="0" masterRel="sameClick">
                                          <p:stCondLst>
                                            <p:cond evt="begin" delay="0">
                                              <p:tn val="128"/>
                                            </p:cond>
                                          </p:stCondLst>
                                          <p:endCondLst>
                                            <p:cond evt="onStopAudio" delay="0">
                                              <p:tgtEl>
                                                <p:sldTgt/>
                                              </p:tgtEl>
                                            </p:cond>
                                          </p:endCondLst>
                                        </p:cTn>
                                        <p:tgtEl>
                                          <p:sndTgt r:embed="rId6" name="String"/>
                                        </p:tgtEl>
                                      </p:cMediaNode>
                                    </p:audio>
                                  </p:sub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372764"/>
                                        </p:tgtEl>
                                        <p:attrNameLst>
                                          <p:attrName>style.visibility</p:attrName>
                                        </p:attrNameLst>
                                      </p:cBhvr>
                                      <p:to>
                                        <p:strVal val="visible"/>
                                      </p:to>
                                    </p:set>
                                    <p:animEffect transition="in" filter="wipe(up)">
                                      <p:cBhvr>
                                        <p:cTn id="148" dur="500"/>
                                        <p:tgtEl>
                                          <p:spTgt spid="372764"/>
                                        </p:tgtEl>
                                      </p:cBhvr>
                                    </p:animEffect>
                                  </p:childTnLst>
                                  <p:subTnLst>
                                    <p:audio>
                                      <p:cMediaNode>
                                        <p:cTn display="0" masterRel="sameClick">
                                          <p:stCondLst>
                                            <p:cond evt="begin" delay="0">
                                              <p:tn val="146"/>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autoUpdateAnimBg="0"/>
      <p:bldP spid="372748" grpId="0" animBg="1"/>
      <p:bldP spid="372763" grpId="0" animBg="1"/>
      <p:bldP spid="3727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68338" y="685800"/>
            <a:ext cx="8462962" cy="762000"/>
          </a:xfrm>
          <a:noFill/>
        </p:spPr>
        <p:txBody>
          <a:bodyPr rIns="0"/>
          <a:lstStyle/>
          <a:p>
            <a:pPr eaLnBrk="1" hangingPunct="1"/>
            <a:r>
              <a:rPr lang="en-US" sz="3400"/>
              <a:t>Prokaryote vs. Eukaryote Chromosome</a:t>
            </a:r>
          </a:p>
        </p:txBody>
      </p:sp>
      <p:pic>
        <p:nvPicPr>
          <p:cNvPr id="394244" name="Picture 4" descr="f5-11_nucleosomes_c"/>
          <p:cNvPicPr>
            <a:picLocks noChangeAspect="1" noChangeArrowheads="1"/>
          </p:cNvPicPr>
          <p:nvPr/>
        </p:nvPicPr>
        <p:blipFill>
          <a:blip r:embed="rId6"/>
          <a:srcRect t="2251" r="6750"/>
          <a:stretch>
            <a:fillRect/>
          </a:stretch>
        </p:blipFill>
        <p:spPr bwMode="auto">
          <a:xfrm>
            <a:off x="4452938" y="4113213"/>
            <a:ext cx="3436937" cy="2701925"/>
          </a:xfrm>
          <a:prstGeom prst="rect">
            <a:avLst/>
          </a:prstGeom>
          <a:noFill/>
          <a:ln w="9525">
            <a:noFill/>
            <a:miter lim="800000"/>
            <a:headEnd/>
            <a:tailEnd/>
          </a:ln>
        </p:spPr>
      </p:pic>
      <p:sp>
        <p:nvSpPr>
          <p:cNvPr id="29700" name="AutoShape 6"/>
          <p:cNvSpPr>
            <a:spLocks noChangeArrowheads="1"/>
          </p:cNvSpPr>
          <p:nvPr/>
        </p:nvSpPr>
        <p:spPr bwMode="auto">
          <a:xfrm>
            <a:off x="850900" y="4654550"/>
            <a:ext cx="1516063" cy="339725"/>
          </a:xfrm>
          <a:prstGeom prst="roundRect">
            <a:avLst>
              <a:gd name="adj" fmla="val 16667"/>
            </a:avLst>
          </a:prstGeom>
          <a:solidFill>
            <a:srgbClr val="FFCC18"/>
          </a:solidFill>
          <a:ln w="9525">
            <a:noFill/>
            <a:round/>
            <a:headEnd/>
            <a:tailEnd/>
          </a:ln>
        </p:spPr>
        <p:txBody>
          <a:bodyPr wrap="none" lIns="0" tIns="0" rIns="0" bIns="0" anchor="ctr">
            <a:prstTxWarp prst="textNoShape">
              <a:avLst/>
            </a:prstTxWarp>
            <a:spAutoFit/>
          </a:bodyPr>
          <a:lstStyle/>
          <a:p>
            <a:r>
              <a:rPr lang="en-US" sz="2000" b="1">
                <a:solidFill>
                  <a:srgbClr val="000000"/>
                </a:solidFill>
              </a:rPr>
              <a:t>double helix</a:t>
            </a:r>
            <a:endParaRPr lang="en-US" sz="2200" b="1">
              <a:solidFill>
                <a:srgbClr val="000000"/>
              </a:solidFill>
            </a:endParaRPr>
          </a:p>
        </p:txBody>
      </p:sp>
      <p:grpSp>
        <p:nvGrpSpPr>
          <p:cNvPr id="29701" name="Group 7"/>
          <p:cNvGrpSpPr>
            <a:grpSpLocks/>
          </p:cNvGrpSpPr>
          <p:nvPr/>
        </p:nvGrpSpPr>
        <p:grpSpPr bwMode="auto">
          <a:xfrm>
            <a:off x="698500" y="3035300"/>
            <a:ext cx="1939925" cy="1376363"/>
            <a:chOff x="48" y="2466"/>
            <a:chExt cx="2544" cy="1806"/>
          </a:xfrm>
        </p:grpSpPr>
        <p:pic>
          <p:nvPicPr>
            <p:cNvPr id="29710" name="Picture 8"/>
            <p:cNvPicPr>
              <a:picLocks noChangeAspect="1" noChangeArrowheads="1"/>
            </p:cNvPicPr>
            <p:nvPr/>
          </p:nvPicPr>
          <p:blipFill>
            <a:blip r:embed="rId7"/>
            <a:srcRect b="11250"/>
            <a:stretch>
              <a:fillRect/>
            </a:stretch>
          </p:blipFill>
          <p:spPr bwMode="auto">
            <a:xfrm>
              <a:off x="48" y="2466"/>
              <a:ext cx="2544" cy="1806"/>
            </a:xfrm>
            <a:prstGeom prst="rect">
              <a:avLst/>
            </a:prstGeom>
            <a:noFill/>
            <a:ln w="9525">
              <a:noFill/>
              <a:miter lim="800000"/>
              <a:headEnd/>
              <a:tailEnd/>
            </a:ln>
          </p:spPr>
        </p:pic>
        <p:sp>
          <p:nvSpPr>
            <p:cNvPr id="29711" name="Rectangle 9"/>
            <p:cNvSpPr>
              <a:spLocks noChangeArrowheads="1"/>
            </p:cNvSpPr>
            <p:nvPr/>
          </p:nvSpPr>
          <p:spPr bwMode="auto">
            <a:xfrm>
              <a:off x="672" y="2640"/>
              <a:ext cx="1200" cy="48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9712" name="Rectangle 10"/>
            <p:cNvSpPr>
              <a:spLocks noChangeArrowheads="1"/>
            </p:cNvSpPr>
            <p:nvPr/>
          </p:nvSpPr>
          <p:spPr bwMode="auto">
            <a:xfrm>
              <a:off x="1200" y="2832"/>
              <a:ext cx="1152" cy="48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9713" name="Rectangle 11"/>
            <p:cNvSpPr>
              <a:spLocks noChangeArrowheads="1"/>
            </p:cNvSpPr>
            <p:nvPr/>
          </p:nvSpPr>
          <p:spPr bwMode="auto">
            <a:xfrm>
              <a:off x="2112" y="3072"/>
              <a:ext cx="432" cy="48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2868613" y="1474788"/>
            <a:ext cx="5103812" cy="1492250"/>
            <a:chOff x="1310" y="1036"/>
            <a:chExt cx="3215" cy="940"/>
          </a:xfrm>
        </p:grpSpPr>
        <p:sp>
          <p:nvSpPr>
            <p:cNvPr id="29708" name="Freeform 15"/>
            <p:cNvSpPr>
              <a:spLocks/>
            </p:cNvSpPr>
            <p:nvPr/>
          </p:nvSpPr>
          <p:spPr bwMode="auto">
            <a:xfrm>
              <a:off x="2647" y="1414"/>
              <a:ext cx="1878" cy="562"/>
            </a:xfrm>
            <a:custGeom>
              <a:avLst/>
              <a:gdLst>
                <a:gd name="T0" fmla="*/ 287 w 2408"/>
                <a:gd name="T1" fmla="*/ 71 h 923"/>
                <a:gd name="T2" fmla="*/ 419 w 2408"/>
                <a:gd name="T3" fmla="*/ 7 h 923"/>
                <a:gd name="T4" fmla="*/ 686 w 2408"/>
                <a:gd name="T5" fmla="*/ 29 h 923"/>
                <a:gd name="T6" fmla="*/ 920 w 2408"/>
                <a:gd name="T7" fmla="*/ 96 h 923"/>
                <a:gd name="T8" fmla="*/ 1175 w 2408"/>
                <a:gd name="T9" fmla="*/ 93 h 923"/>
                <a:gd name="T10" fmla="*/ 1392 w 2408"/>
                <a:gd name="T11" fmla="*/ 130 h 923"/>
                <a:gd name="T12" fmla="*/ 1457 w 2408"/>
                <a:gd name="T13" fmla="*/ 227 h 923"/>
                <a:gd name="T14" fmla="*/ 1345 w 2408"/>
                <a:gd name="T15" fmla="*/ 334 h 923"/>
                <a:gd name="T16" fmla="*/ 955 w 2408"/>
                <a:gd name="T17" fmla="*/ 275 h 923"/>
                <a:gd name="T18" fmla="*/ 759 w 2408"/>
                <a:gd name="T19" fmla="*/ 200 h 923"/>
                <a:gd name="T20" fmla="*/ 472 w 2408"/>
                <a:gd name="T21" fmla="*/ 239 h 923"/>
                <a:gd name="T22" fmla="*/ 165 w 2408"/>
                <a:gd name="T23" fmla="*/ 298 h 923"/>
                <a:gd name="T24" fmla="*/ 21 w 2408"/>
                <a:gd name="T25" fmla="*/ 184 h 923"/>
                <a:gd name="T26" fmla="*/ 287 w 2408"/>
                <a:gd name="T27" fmla="*/ 71 h 9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8"/>
                <a:gd name="T43" fmla="*/ 0 h 923"/>
                <a:gd name="T44" fmla="*/ 2408 w 2408"/>
                <a:gd name="T45" fmla="*/ 923 h 9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8" h="923">
                  <a:moveTo>
                    <a:pt x="472" y="192"/>
                  </a:moveTo>
                  <a:cubicBezTo>
                    <a:pt x="581" y="113"/>
                    <a:pt x="580" y="38"/>
                    <a:pt x="689" y="19"/>
                  </a:cubicBezTo>
                  <a:cubicBezTo>
                    <a:pt x="798" y="0"/>
                    <a:pt x="991" y="37"/>
                    <a:pt x="1128" y="77"/>
                  </a:cubicBezTo>
                  <a:cubicBezTo>
                    <a:pt x="1265" y="117"/>
                    <a:pt x="1379" y="231"/>
                    <a:pt x="1513" y="260"/>
                  </a:cubicBezTo>
                  <a:cubicBezTo>
                    <a:pt x="1647" y="289"/>
                    <a:pt x="1803" y="235"/>
                    <a:pt x="1932" y="250"/>
                  </a:cubicBezTo>
                  <a:cubicBezTo>
                    <a:pt x="2061" y="265"/>
                    <a:pt x="2212" y="291"/>
                    <a:pt x="2289" y="351"/>
                  </a:cubicBezTo>
                  <a:cubicBezTo>
                    <a:pt x="2366" y="411"/>
                    <a:pt x="2408" y="520"/>
                    <a:pt x="2395" y="612"/>
                  </a:cubicBezTo>
                  <a:cubicBezTo>
                    <a:pt x="2382" y="704"/>
                    <a:pt x="2349" y="879"/>
                    <a:pt x="2212" y="901"/>
                  </a:cubicBezTo>
                  <a:cubicBezTo>
                    <a:pt x="2075" y="923"/>
                    <a:pt x="1732" y="802"/>
                    <a:pt x="1571" y="742"/>
                  </a:cubicBezTo>
                  <a:cubicBezTo>
                    <a:pt x="1410" y="682"/>
                    <a:pt x="1380" y="555"/>
                    <a:pt x="1248" y="539"/>
                  </a:cubicBezTo>
                  <a:cubicBezTo>
                    <a:pt x="1116" y="523"/>
                    <a:pt x="939" y="601"/>
                    <a:pt x="776" y="645"/>
                  </a:cubicBezTo>
                  <a:cubicBezTo>
                    <a:pt x="613" y="689"/>
                    <a:pt x="393" y="829"/>
                    <a:pt x="270" y="804"/>
                  </a:cubicBezTo>
                  <a:cubicBezTo>
                    <a:pt x="147" y="779"/>
                    <a:pt x="0" y="599"/>
                    <a:pt x="34" y="496"/>
                  </a:cubicBezTo>
                  <a:cubicBezTo>
                    <a:pt x="68" y="393"/>
                    <a:pt x="363" y="271"/>
                    <a:pt x="472" y="192"/>
                  </a:cubicBezTo>
                  <a:close/>
                </a:path>
              </a:pathLst>
            </a:custGeom>
            <a:noFill/>
            <a:ln w="76200">
              <a:solidFill>
                <a:schemeClr val="tx1"/>
              </a:solidFill>
              <a:round/>
              <a:headEnd/>
              <a:tailEnd/>
            </a:ln>
          </p:spPr>
          <p:txBody>
            <a:bodyPr wrap="none" anchor="ctr">
              <a:prstTxWarp prst="textNoShape">
                <a:avLst/>
              </a:prstTxWarp>
            </a:bodyPr>
            <a:lstStyle/>
            <a:p>
              <a:endParaRPr lang="en-US"/>
            </a:p>
          </p:txBody>
        </p:sp>
        <p:pic>
          <p:nvPicPr>
            <p:cNvPr id="29709" name="Picture 16" descr="12-01"/>
            <p:cNvPicPr>
              <a:picLocks noChangeAspect="1" noChangeArrowheads="1"/>
            </p:cNvPicPr>
            <p:nvPr/>
          </p:nvPicPr>
          <p:blipFill>
            <a:blip r:embed="rId8">
              <a:clrChange>
                <a:clrFrom>
                  <a:srgbClr val="FFFFFF"/>
                </a:clrFrom>
                <a:clrTo>
                  <a:srgbClr val="FFFFFF">
                    <a:alpha val="0"/>
                  </a:srgbClr>
                </a:clrTo>
              </a:clrChange>
            </a:blip>
            <a:srcRect r="65828" b="47787"/>
            <a:stretch>
              <a:fillRect/>
            </a:stretch>
          </p:blipFill>
          <p:spPr bwMode="auto">
            <a:xfrm>
              <a:off x="1310" y="1036"/>
              <a:ext cx="1338" cy="881"/>
            </a:xfrm>
            <a:prstGeom prst="rect">
              <a:avLst/>
            </a:prstGeom>
            <a:noFill/>
            <a:ln w="9525">
              <a:noFill/>
              <a:miter lim="800000"/>
              <a:headEnd/>
              <a:tailEnd/>
            </a:ln>
          </p:spPr>
        </p:pic>
      </p:grpSp>
      <p:sp>
        <p:nvSpPr>
          <p:cNvPr id="394262" name="AutoShape 22"/>
          <p:cNvSpPr>
            <a:spLocks noChangeArrowheads="1"/>
          </p:cNvSpPr>
          <p:nvPr/>
        </p:nvSpPr>
        <p:spPr bwMode="auto">
          <a:xfrm>
            <a:off x="6421438" y="1463675"/>
            <a:ext cx="1770062" cy="441325"/>
          </a:xfrm>
          <a:prstGeom prst="roundRect">
            <a:avLst>
              <a:gd name="adj" fmla="val 16667"/>
            </a:avLst>
          </a:prstGeom>
          <a:solidFill>
            <a:srgbClr val="FFCC18"/>
          </a:solidFill>
          <a:ln w="9525">
            <a:noFill/>
            <a:round/>
            <a:headEnd/>
            <a:tailEnd/>
          </a:ln>
        </p:spPr>
        <p:txBody>
          <a:bodyPr wrap="none" lIns="0" tIns="0" rIns="0" bIns="0" anchor="ctr">
            <a:prstTxWarp prst="textNoShape">
              <a:avLst/>
            </a:prstTxWarp>
            <a:spAutoFit/>
          </a:bodyPr>
          <a:lstStyle/>
          <a:p>
            <a:r>
              <a:rPr lang="en-US" sz="2600" b="1">
                <a:solidFill>
                  <a:srgbClr val="000000"/>
                </a:solidFill>
              </a:rPr>
              <a:t>Prokaryote</a:t>
            </a:r>
          </a:p>
        </p:txBody>
      </p:sp>
      <p:sp>
        <p:nvSpPr>
          <p:cNvPr id="394263" name="AutoShape 23"/>
          <p:cNvSpPr>
            <a:spLocks noChangeArrowheads="1"/>
          </p:cNvSpPr>
          <p:nvPr/>
        </p:nvSpPr>
        <p:spPr bwMode="auto">
          <a:xfrm>
            <a:off x="7145338" y="3644900"/>
            <a:ext cx="1641475" cy="441325"/>
          </a:xfrm>
          <a:prstGeom prst="roundRect">
            <a:avLst>
              <a:gd name="adj" fmla="val 16667"/>
            </a:avLst>
          </a:prstGeom>
          <a:solidFill>
            <a:srgbClr val="FFCC18"/>
          </a:solidFill>
          <a:ln w="9525">
            <a:noFill/>
            <a:round/>
            <a:headEnd/>
            <a:tailEnd/>
          </a:ln>
        </p:spPr>
        <p:txBody>
          <a:bodyPr wrap="none" lIns="0" tIns="0" rIns="0" bIns="0" anchor="ctr">
            <a:prstTxWarp prst="textNoShape">
              <a:avLst/>
            </a:prstTxWarp>
            <a:spAutoFit/>
          </a:bodyPr>
          <a:lstStyle/>
          <a:p>
            <a:r>
              <a:rPr lang="en-US" sz="2600" b="1">
                <a:solidFill>
                  <a:srgbClr val="000000"/>
                </a:solidFill>
              </a:rPr>
              <a:t>Eukaryote</a:t>
            </a:r>
          </a:p>
        </p:txBody>
      </p:sp>
      <p:sp>
        <p:nvSpPr>
          <p:cNvPr id="394269" name="Freeform 29"/>
          <p:cNvSpPr>
            <a:spLocks/>
          </p:cNvSpPr>
          <p:nvPr/>
        </p:nvSpPr>
        <p:spPr bwMode="auto">
          <a:xfrm flipV="1">
            <a:off x="2692400" y="4200525"/>
            <a:ext cx="1958975" cy="520700"/>
          </a:xfrm>
          <a:custGeom>
            <a:avLst/>
            <a:gdLst>
              <a:gd name="T0" fmla="*/ 0 w 1682"/>
              <a:gd name="T1" fmla="*/ 325875947 h 728"/>
              <a:gd name="T2" fmla="*/ 1738976983 w 1682"/>
              <a:gd name="T3" fmla="*/ 318202059 h 728"/>
              <a:gd name="T4" fmla="*/ 2147483647 w 1682"/>
              <a:gd name="T5" fmla="*/ 0 h 728"/>
              <a:gd name="T6" fmla="*/ 0 60000 65536"/>
              <a:gd name="T7" fmla="*/ 0 60000 65536"/>
              <a:gd name="T8" fmla="*/ 0 60000 65536"/>
              <a:gd name="T9" fmla="*/ 0 w 1682"/>
              <a:gd name="T10" fmla="*/ 0 h 728"/>
              <a:gd name="T11" fmla="*/ 1682 w 1682"/>
              <a:gd name="T12" fmla="*/ 728 h 728"/>
            </a:gdLst>
            <a:ahLst/>
            <a:cxnLst>
              <a:cxn ang="T6">
                <a:pos x="T0" y="T1"/>
              </a:cxn>
              <a:cxn ang="T7">
                <a:pos x="T2" y="T3"/>
              </a:cxn>
              <a:cxn ang="T8">
                <a:pos x="T4" y="T5"/>
              </a:cxn>
            </a:cxnLst>
            <a:rect l="T9" t="T10" r="T11" b="T12"/>
            <a:pathLst>
              <a:path w="1682" h="728">
                <a:moveTo>
                  <a:pt x="0" y="637"/>
                </a:moveTo>
                <a:cubicBezTo>
                  <a:pt x="501" y="682"/>
                  <a:pt x="1002" y="728"/>
                  <a:pt x="1282" y="622"/>
                </a:cubicBezTo>
                <a:cubicBezTo>
                  <a:pt x="1562" y="516"/>
                  <a:pt x="1622" y="258"/>
                  <a:pt x="1682" y="0"/>
                </a:cubicBezTo>
              </a:path>
            </a:pathLst>
          </a:custGeom>
          <a:noFill/>
          <a:ln w="76200">
            <a:solidFill>
              <a:srgbClr val="000000"/>
            </a:solidFill>
            <a:round/>
            <a:headEnd/>
            <a:tailEnd type="stealth" w="med" len="med"/>
          </a:ln>
        </p:spPr>
        <p:txBody>
          <a:bodyPr wrap="none" anchor="ctr">
            <a:prstTxWarp prst="textNoShape">
              <a:avLst/>
            </a:prstTxWarp>
          </a:bodyPr>
          <a:lstStyle/>
          <a:p>
            <a:endParaRPr lang="en-US"/>
          </a:p>
        </p:txBody>
      </p:sp>
      <p:sp>
        <p:nvSpPr>
          <p:cNvPr id="394270" name="Freeform 30"/>
          <p:cNvSpPr>
            <a:spLocks/>
          </p:cNvSpPr>
          <p:nvPr/>
        </p:nvSpPr>
        <p:spPr bwMode="auto">
          <a:xfrm>
            <a:off x="2692400" y="3643313"/>
            <a:ext cx="1958975" cy="520700"/>
          </a:xfrm>
          <a:custGeom>
            <a:avLst/>
            <a:gdLst>
              <a:gd name="T0" fmla="*/ 0 w 1682"/>
              <a:gd name="T1" fmla="*/ 325875947 h 728"/>
              <a:gd name="T2" fmla="*/ 1738976983 w 1682"/>
              <a:gd name="T3" fmla="*/ 318202059 h 728"/>
              <a:gd name="T4" fmla="*/ 2147483647 w 1682"/>
              <a:gd name="T5" fmla="*/ 0 h 728"/>
              <a:gd name="T6" fmla="*/ 0 60000 65536"/>
              <a:gd name="T7" fmla="*/ 0 60000 65536"/>
              <a:gd name="T8" fmla="*/ 0 60000 65536"/>
              <a:gd name="T9" fmla="*/ 0 w 1682"/>
              <a:gd name="T10" fmla="*/ 0 h 728"/>
              <a:gd name="T11" fmla="*/ 1682 w 1682"/>
              <a:gd name="T12" fmla="*/ 728 h 728"/>
            </a:gdLst>
            <a:ahLst/>
            <a:cxnLst>
              <a:cxn ang="T6">
                <a:pos x="T0" y="T1"/>
              </a:cxn>
              <a:cxn ang="T7">
                <a:pos x="T2" y="T3"/>
              </a:cxn>
              <a:cxn ang="T8">
                <a:pos x="T4" y="T5"/>
              </a:cxn>
            </a:cxnLst>
            <a:rect l="T9" t="T10" r="T11" b="T12"/>
            <a:pathLst>
              <a:path w="1682" h="728">
                <a:moveTo>
                  <a:pt x="0" y="637"/>
                </a:moveTo>
                <a:cubicBezTo>
                  <a:pt x="501" y="682"/>
                  <a:pt x="1002" y="728"/>
                  <a:pt x="1282" y="622"/>
                </a:cubicBezTo>
                <a:cubicBezTo>
                  <a:pt x="1562" y="516"/>
                  <a:pt x="1622" y="258"/>
                  <a:pt x="1682" y="0"/>
                </a:cubicBezTo>
              </a:path>
            </a:pathLst>
          </a:custGeom>
          <a:noFill/>
          <a:ln w="76200">
            <a:solidFill>
              <a:srgbClr val="000000"/>
            </a:solidFill>
            <a:round/>
            <a:headEnd/>
            <a:tailEnd type="stealth" w="med" len="med"/>
          </a:ln>
        </p:spPr>
        <p:txBody>
          <a:bodyPr wrap="none" anchor="ctr">
            <a:prstTxWarp prst="textNoShape">
              <a:avLst/>
            </a:prstTxWarp>
          </a:bodyPr>
          <a:lstStyle/>
          <a:p>
            <a:endParaRPr lang="en-US"/>
          </a:p>
        </p:txBody>
      </p:sp>
      <p:pic>
        <p:nvPicPr>
          <p:cNvPr id="29707" name="Picture 16" descr="dna.pn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0" y="2622550"/>
            <a:ext cx="2757488" cy="19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70"/>
                                        </p:tgtEl>
                                        <p:attrNameLst>
                                          <p:attrName>style.visibility</p:attrName>
                                        </p:attrNameLst>
                                      </p:cBhvr>
                                      <p:to>
                                        <p:strVal val="visible"/>
                                      </p:to>
                                    </p:set>
                                    <p:animEffect transition="in" filter="wipe(left)">
                                      <p:cBhvr>
                                        <p:cTn id="7" dur="500"/>
                                        <p:tgtEl>
                                          <p:spTgt spid="39427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62"/>
                                        </p:tgtEl>
                                        <p:attrNameLst>
                                          <p:attrName>style.visibility</p:attrName>
                                        </p:attrNameLst>
                                      </p:cBhvr>
                                      <p:to>
                                        <p:strVal val="visible"/>
                                      </p:to>
                                    </p:set>
                                    <p:animEffect transition="in" filter="wipe(left)">
                                      <p:cBhvr>
                                        <p:cTn id="17" dur="500"/>
                                        <p:tgtEl>
                                          <p:spTgt spid="394262"/>
                                        </p:tgtEl>
                                      </p:cBhvr>
                                    </p:animEffect>
                                  </p:childTnLst>
                                  <p:subTnLst>
                                    <p:audio>
                                      <p:cMediaNode>
                                        <p:cTn display="0" masterRel="sameClick">
                                          <p:stCondLst>
                                            <p:cond evt="begin" delay="0">
                                              <p:tn val="15"/>
                                            </p:cond>
                                          </p:stCondLst>
                                          <p:endCondLst>
                                            <p:cond evt="onStopAudio" delay="0">
                                              <p:tgtEl>
                                                <p:sldTgt/>
                                              </p:tgtEl>
                                            </p:cond>
                                          </p:endCondLst>
                                        </p:cTn>
                                        <p:tgtEl>
                                          <p:sndTgt r:embed="rId5"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4269"/>
                                        </p:tgtEl>
                                        <p:attrNameLst>
                                          <p:attrName>style.visibility</p:attrName>
                                        </p:attrNameLst>
                                      </p:cBhvr>
                                      <p:to>
                                        <p:strVal val="visible"/>
                                      </p:to>
                                    </p:set>
                                    <p:animEffect transition="in" filter="wipe(left)">
                                      <p:cBhvr>
                                        <p:cTn id="22" dur="500"/>
                                        <p:tgtEl>
                                          <p:spTgt spid="394269"/>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4244"/>
                                        </p:tgtEl>
                                        <p:attrNameLst>
                                          <p:attrName>style.visibility</p:attrName>
                                        </p:attrNameLst>
                                      </p:cBhvr>
                                      <p:to>
                                        <p:strVal val="visible"/>
                                      </p:to>
                                    </p:set>
                                    <p:animEffect transition="in" filter="wipe(left)">
                                      <p:cBhvr>
                                        <p:cTn id="27" dur="500"/>
                                        <p:tgtEl>
                                          <p:spTgt spid="39424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4263"/>
                                        </p:tgtEl>
                                        <p:attrNameLst>
                                          <p:attrName>style.visibility</p:attrName>
                                        </p:attrNameLst>
                                      </p:cBhvr>
                                      <p:to>
                                        <p:strVal val="visible"/>
                                      </p:to>
                                    </p:set>
                                    <p:animEffect transition="in" filter="wipe(left)">
                                      <p:cBhvr>
                                        <p:cTn id="32" dur="500"/>
                                        <p:tgtEl>
                                          <p:spTgt spid="394263"/>
                                        </p:tgtEl>
                                      </p:cBhvr>
                                    </p:animEffect>
                                  </p:childTnLst>
                                  <p:subTnLst>
                                    <p:audio>
                                      <p:cMediaNode>
                                        <p:cTn display="0" masterRel="sameClick">
                                          <p:stCondLst>
                                            <p:cond evt="begin" delay="0">
                                              <p:tn val="30"/>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2" grpId="0" animBg="1" autoUpdateAnimBg="0"/>
      <p:bldP spid="394263" grpId="0" animBg="1" autoUpdateAnimBg="0"/>
      <p:bldP spid="394269" grpId="0" animBg="1"/>
      <p:bldP spid="3942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Variations in Cell Interior</a:t>
            </a:r>
          </a:p>
        </p:txBody>
      </p:sp>
      <p:pic>
        <p:nvPicPr>
          <p:cNvPr id="31747" name="Picture 4" descr="27_06"/>
          <p:cNvPicPr>
            <a:picLocks noGrp="1" noChangeAspect="1" noChangeArrowheads="1"/>
          </p:cNvPicPr>
          <p:nvPr>
            <p:ph type="body" idx="1"/>
          </p:nvPr>
        </p:nvPicPr>
        <p:blipFill>
          <a:blip r:embed="rId5"/>
          <a:srcRect t="3000" b="12000"/>
          <a:stretch>
            <a:fillRect/>
          </a:stretch>
        </p:blipFill>
        <p:spPr>
          <a:xfrm>
            <a:off x="1571625" y="1955800"/>
            <a:ext cx="6318250" cy="4029075"/>
          </a:xfrm>
          <a:noFill/>
        </p:spPr>
      </p:pic>
      <p:sp>
        <p:nvSpPr>
          <p:cNvPr id="375815" name="Rectangle 7"/>
          <p:cNvSpPr>
            <a:spLocks noChangeArrowheads="1"/>
          </p:cNvSpPr>
          <p:nvPr/>
        </p:nvSpPr>
        <p:spPr bwMode="auto">
          <a:xfrm rot="900000">
            <a:off x="365125" y="5168900"/>
            <a:ext cx="2598738" cy="1311275"/>
          </a:xfrm>
          <a:prstGeom prst="rect">
            <a:avLst/>
          </a:prstGeom>
          <a:solidFill>
            <a:srgbClr val="006100"/>
          </a:solidFill>
          <a:ln w="9525">
            <a:noFill/>
            <a:miter lim="800000"/>
            <a:headEnd/>
            <a:tailEnd/>
          </a:ln>
          <a:effectLst>
            <a:outerShdw blurRad="63500" dist="35921" dir="2700000" algn="ctr" rotWithShape="0">
              <a:srgbClr val="000000"/>
            </a:outerShdw>
          </a:effectLst>
        </p:spPr>
        <p:txBody>
          <a:bodyPr wrap="none" anchor="ctr">
            <a:prstTxWarp prst="textNoShape">
              <a:avLst/>
            </a:prstTxWarp>
            <a:spAutoFit/>
          </a:bodyPr>
          <a:lstStyle/>
          <a:p>
            <a:pPr>
              <a:defRPr/>
            </a:pPr>
            <a:r>
              <a:rPr lang="en-US" sz="2000" b="1">
                <a:solidFill>
                  <a:schemeClr val="bg1"/>
                </a:solidFill>
              </a:rPr>
              <a:t>internal membranes</a:t>
            </a:r>
            <a:br>
              <a:rPr lang="en-US" sz="2000" b="1">
                <a:solidFill>
                  <a:schemeClr val="bg1"/>
                </a:solidFill>
              </a:rPr>
            </a:br>
            <a:r>
              <a:rPr lang="en-US" sz="2000" b="1">
                <a:solidFill>
                  <a:schemeClr val="bg1"/>
                </a:solidFill>
              </a:rPr>
              <a:t>for photosynthesis</a:t>
            </a:r>
            <a:br>
              <a:rPr lang="en-US" sz="2000" b="1">
                <a:solidFill>
                  <a:schemeClr val="bg1"/>
                </a:solidFill>
              </a:rPr>
            </a:br>
            <a:r>
              <a:rPr lang="en-US" sz="2000" b="1">
                <a:solidFill>
                  <a:schemeClr val="bg1"/>
                </a:solidFill>
              </a:rPr>
              <a:t>like a chloroplast</a:t>
            </a:r>
            <a:br>
              <a:rPr lang="en-US" sz="2000" b="1">
                <a:solidFill>
                  <a:schemeClr val="bg1"/>
                </a:solidFill>
              </a:rPr>
            </a:br>
            <a:r>
              <a:rPr lang="en-US" sz="2000" b="1">
                <a:solidFill>
                  <a:srgbClr val="FFEA18"/>
                </a:solidFill>
              </a:rPr>
              <a:t>(thylakoids)</a:t>
            </a:r>
            <a:endParaRPr lang="en-US" sz="3600" b="1">
              <a:solidFill>
                <a:schemeClr val="bg1"/>
              </a:solidFill>
            </a:endParaRPr>
          </a:p>
        </p:txBody>
      </p:sp>
      <p:sp>
        <p:nvSpPr>
          <p:cNvPr id="375816" name="Rectangle 8"/>
          <p:cNvSpPr>
            <a:spLocks noChangeArrowheads="1"/>
          </p:cNvSpPr>
          <p:nvPr/>
        </p:nvSpPr>
        <p:spPr bwMode="auto">
          <a:xfrm rot="20700000">
            <a:off x="6196013" y="5159375"/>
            <a:ext cx="2668587" cy="1311275"/>
          </a:xfrm>
          <a:prstGeom prst="rect">
            <a:avLst/>
          </a:prstGeom>
          <a:solidFill>
            <a:srgbClr val="CC0000"/>
          </a:solidFill>
          <a:ln w="9525">
            <a:noFill/>
            <a:miter lim="800000"/>
            <a:headEnd/>
            <a:tailEnd/>
          </a:ln>
          <a:effectLst>
            <a:outerShdw blurRad="63500" dist="35921" dir="2700000" algn="ctr" rotWithShape="0">
              <a:srgbClr val="000000"/>
            </a:outerShdw>
          </a:effectLst>
        </p:spPr>
        <p:txBody>
          <a:bodyPr wrap="none" anchor="ctr">
            <a:prstTxWarp prst="textNoShape">
              <a:avLst/>
            </a:prstTxWarp>
            <a:spAutoFit/>
          </a:bodyPr>
          <a:lstStyle/>
          <a:p>
            <a:pPr>
              <a:defRPr/>
            </a:pPr>
            <a:r>
              <a:rPr lang="en-US" sz="2000" b="1">
                <a:solidFill>
                  <a:schemeClr val="bg1"/>
                </a:solidFill>
              </a:rPr>
              <a:t>internal membranes</a:t>
            </a:r>
            <a:br>
              <a:rPr lang="en-US" sz="2000" b="1">
                <a:solidFill>
                  <a:schemeClr val="bg1"/>
                </a:solidFill>
              </a:rPr>
            </a:br>
            <a:r>
              <a:rPr lang="en-US" sz="2000" b="1">
                <a:solidFill>
                  <a:schemeClr val="bg1"/>
                </a:solidFill>
              </a:rPr>
              <a:t>for respiration</a:t>
            </a:r>
            <a:br>
              <a:rPr lang="en-US" sz="2000" b="1">
                <a:solidFill>
                  <a:schemeClr val="bg1"/>
                </a:solidFill>
              </a:rPr>
            </a:br>
            <a:r>
              <a:rPr lang="en-US" sz="2000" b="1">
                <a:solidFill>
                  <a:schemeClr val="bg1"/>
                </a:solidFill>
              </a:rPr>
              <a:t>like a mitochondrion</a:t>
            </a:r>
            <a:br>
              <a:rPr lang="en-US" sz="2000" b="1">
                <a:solidFill>
                  <a:schemeClr val="bg1"/>
                </a:solidFill>
              </a:rPr>
            </a:br>
            <a:r>
              <a:rPr lang="en-US" sz="2000" b="1">
                <a:solidFill>
                  <a:srgbClr val="FFEA18"/>
                </a:solidFill>
              </a:rPr>
              <a:t>(cristae)</a:t>
            </a:r>
            <a:endParaRPr lang="en-US" sz="3600" b="1">
              <a:solidFill>
                <a:schemeClr val="bg1"/>
              </a:solidFill>
            </a:endParaRPr>
          </a:p>
        </p:txBody>
      </p:sp>
      <p:sp>
        <p:nvSpPr>
          <p:cNvPr id="31750" name="Rectangle 5"/>
          <p:cNvSpPr>
            <a:spLocks noChangeArrowheads="1"/>
          </p:cNvSpPr>
          <p:nvPr/>
        </p:nvSpPr>
        <p:spPr bwMode="auto">
          <a:xfrm>
            <a:off x="5218113" y="1631950"/>
            <a:ext cx="2371725" cy="396875"/>
          </a:xfrm>
          <a:prstGeom prst="rect">
            <a:avLst/>
          </a:prstGeom>
          <a:noFill/>
          <a:ln w="9525">
            <a:noFill/>
            <a:miter lim="800000"/>
            <a:headEnd/>
            <a:tailEnd/>
          </a:ln>
        </p:spPr>
        <p:txBody>
          <a:bodyPr wrap="none" anchor="ctr">
            <a:prstTxWarp prst="textNoShape">
              <a:avLst/>
            </a:prstTxWarp>
            <a:spAutoFit/>
          </a:bodyPr>
          <a:lstStyle/>
          <a:p>
            <a:r>
              <a:rPr lang="en-US" sz="2000" b="1">
                <a:solidFill>
                  <a:srgbClr val="000000"/>
                </a:solidFill>
              </a:rPr>
              <a:t>aerobic bacterium</a:t>
            </a:r>
            <a:endParaRPr lang="en-US" sz="3600" b="1">
              <a:solidFill>
                <a:srgbClr val="000000"/>
              </a:solidFill>
            </a:endParaRPr>
          </a:p>
        </p:txBody>
      </p:sp>
      <p:grpSp>
        <p:nvGrpSpPr>
          <p:cNvPr id="2" name="Group 15"/>
          <p:cNvGrpSpPr>
            <a:grpSpLocks/>
          </p:cNvGrpSpPr>
          <p:nvPr/>
        </p:nvGrpSpPr>
        <p:grpSpPr bwMode="auto">
          <a:xfrm>
            <a:off x="6396038" y="354013"/>
            <a:ext cx="2647950" cy="2155825"/>
            <a:chOff x="4029" y="223"/>
            <a:chExt cx="1668" cy="1358"/>
          </a:xfrm>
        </p:grpSpPr>
        <p:pic>
          <p:nvPicPr>
            <p:cNvPr id="375817" name="Picture 9" descr="07-17-Mitochondrion-NL"/>
            <p:cNvPicPr>
              <a:picLocks noChangeAspect="1" noChangeArrowheads="1"/>
            </p:cNvPicPr>
            <p:nvPr/>
          </p:nvPicPr>
          <p:blipFill>
            <a:blip r:embed="rId6"/>
            <a:srcRect l="51236" t="25467" r="2696" b="6946"/>
            <a:stretch>
              <a:fillRect/>
            </a:stretch>
          </p:blipFill>
          <p:spPr bwMode="auto">
            <a:xfrm>
              <a:off x="4621" y="355"/>
              <a:ext cx="1076" cy="1226"/>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
          <p:nvSpPr>
            <p:cNvPr id="31757" name="Rectangle 10"/>
            <p:cNvSpPr>
              <a:spLocks noChangeArrowheads="1"/>
            </p:cNvSpPr>
            <p:nvPr/>
          </p:nvSpPr>
          <p:spPr bwMode="auto">
            <a:xfrm>
              <a:off x="4029" y="223"/>
              <a:ext cx="1129" cy="250"/>
            </a:xfrm>
            <a:prstGeom prst="rect">
              <a:avLst/>
            </a:prstGeom>
            <a:noFill/>
            <a:ln w="9525">
              <a:noFill/>
              <a:miter lim="800000"/>
              <a:headEnd/>
              <a:tailEnd/>
            </a:ln>
          </p:spPr>
          <p:txBody>
            <a:bodyPr wrap="none" anchor="ctr">
              <a:prstTxWarp prst="textNoShape">
                <a:avLst/>
              </a:prstTxWarp>
              <a:spAutoFit/>
            </a:bodyPr>
            <a:lstStyle/>
            <a:p>
              <a:pPr algn="r"/>
              <a:r>
                <a:rPr lang="en-US" sz="2000" b="1">
                  <a:solidFill>
                    <a:srgbClr val="CC0000"/>
                  </a:solidFill>
                </a:rPr>
                <a:t>mitochondria</a:t>
              </a:r>
              <a:endParaRPr lang="en-US" sz="3600" b="1">
                <a:solidFill>
                  <a:srgbClr val="000000"/>
                </a:solidFill>
              </a:endParaRPr>
            </a:p>
          </p:txBody>
        </p:sp>
      </p:grpSp>
      <p:sp>
        <p:nvSpPr>
          <p:cNvPr id="31752" name="Rectangle 6"/>
          <p:cNvSpPr>
            <a:spLocks noChangeArrowheads="1"/>
          </p:cNvSpPr>
          <p:nvPr/>
        </p:nvSpPr>
        <p:spPr bwMode="auto">
          <a:xfrm>
            <a:off x="1458913" y="1327150"/>
            <a:ext cx="3303587" cy="701675"/>
          </a:xfrm>
          <a:prstGeom prst="rect">
            <a:avLst/>
          </a:prstGeom>
          <a:noFill/>
          <a:ln w="9525">
            <a:noFill/>
            <a:miter lim="800000"/>
            <a:headEnd/>
            <a:tailEnd/>
          </a:ln>
        </p:spPr>
        <p:txBody>
          <a:bodyPr wrap="none" anchor="ctr">
            <a:prstTxWarp prst="textNoShape">
              <a:avLst/>
            </a:prstTxWarp>
            <a:spAutoFit/>
          </a:bodyPr>
          <a:lstStyle/>
          <a:p>
            <a:r>
              <a:rPr lang="en-US" sz="2000" b="1">
                <a:solidFill>
                  <a:srgbClr val="006100"/>
                </a:solidFill>
              </a:rPr>
              <a:t>cyanobacterium</a:t>
            </a:r>
            <a:br>
              <a:rPr lang="en-US" sz="2000" b="1">
                <a:solidFill>
                  <a:srgbClr val="006100"/>
                </a:solidFill>
              </a:rPr>
            </a:br>
            <a:r>
              <a:rPr lang="en-US" sz="2000" b="1">
                <a:solidFill>
                  <a:srgbClr val="006100"/>
                </a:solidFill>
              </a:rPr>
              <a:t>(photosythetic) bacterium</a:t>
            </a:r>
            <a:endParaRPr lang="en-US" sz="3600" b="1">
              <a:solidFill>
                <a:srgbClr val="000000"/>
              </a:solidFill>
            </a:endParaRPr>
          </a:p>
        </p:txBody>
      </p:sp>
      <p:grpSp>
        <p:nvGrpSpPr>
          <p:cNvPr id="3" name="Group 16"/>
          <p:cNvGrpSpPr>
            <a:grpSpLocks/>
          </p:cNvGrpSpPr>
          <p:nvPr/>
        </p:nvGrpSpPr>
        <p:grpSpPr bwMode="auto">
          <a:xfrm>
            <a:off x="0" y="1989138"/>
            <a:ext cx="2727325" cy="1763712"/>
            <a:chOff x="0" y="1253"/>
            <a:chExt cx="1718" cy="1111"/>
          </a:xfrm>
        </p:grpSpPr>
        <p:pic>
          <p:nvPicPr>
            <p:cNvPr id="375819" name="Picture 11" descr="07-18-Chloroplast-NL"/>
            <p:cNvPicPr>
              <a:picLocks noChangeAspect="1" noChangeArrowheads="1"/>
            </p:cNvPicPr>
            <p:nvPr/>
          </p:nvPicPr>
          <p:blipFill>
            <a:blip r:embed="rId7"/>
            <a:srcRect l="55725" t="51064" r="9729" b="13617"/>
            <a:stretch>
              <a:fillRect/>
            </a:stretch>
          </p:blipFill>
          <p:spPr bwMode="auto">
            <a:xfrm>
              <a:off x="10" y="1456"/>
              <a:ext cx="1708" cy="908"/>
            </a:xfrm>
            <a:prstGeom prst="rect">
              <a:avLst/>
            </a:prstGeom>
            <a:noFill/>
            <a:ln w="9525">
              <a:solidFill>
                <a:srgbClr val="006100"/>
              </a:solidFill>
              <a:miter lim="800000"/>
              <a:headEnd/>
              <a:tailEnd/>
            </a:ln>
            <a:effectLst>
              <a:outerShdw blurRad="63500" dist="38099" dir="2700000" algn="ctr" rotWithShape="0">
                <a:srgbClr val="000000">
                  <a:alpha val="74998"/>
                </a:srgbClr>
              </a:outerShdw>
            </a:effectLst>
          </p:spPr>
        </p:pic>
        <p:sp>
          <p:nvSpPr>
            <p:cNvPr id="31755" name="Rectangle 12"/>
            <p:cNvSpPr>
              <a:spLocks noChangeArrowheads="1"/>
            </p:cNvSpPr>
            <p:nvPr/>
          </p:nvSpPr>
          <p:spPr bwMode="auto">
            <a:xfrm>
              <a:off x="0" y="1253"/>
              <a:ext cx="978" cy="250"/>
            </a:xfrm>
            <a:prstGeom prst="rect">
              <a:avLst/>
            </a:prstGeom>
            <a:noFill/>
            <a:ln w="9525">
              <a:noFill/>
              <a:miter lim="800000"/>
              <a:headEnd/>
              <a:tailEnd/>
            </a:ln>
          </p:spPr>
          <p:txBody>
            <a:bodyPr wrap="none" anchor="ctr">
              <a:prstTxWarp prst="textNoShape">
                <a:avLst/>
              </a:prstTxWarp>
              <a:spAutoFit/>
            </a:bodyPr>
            <a:lstStyle/>
            <a:p>
              <a:pPr algn="l"/>
              <a:r>
                <a:rPr lang="en-US" sz="2000" b="1">
                  <a:solidFill>
                    <a:srgbClr val="006100"/>
                  </a:solidFill>
                </a:rPr>
                <a:t>chloroplast</a:t>
              </a:r>
              <a:endParaRPr lang="en-US" sz="3600" b="1">
                <a:solidFill>
                  <a:srgbClr val="0061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anim calcmode="lin" valueType="num">
                                      <p:cBhvr additive="base">
                                        <p:cTn id="7" dur="500" fill="hold"/>
                                        <p:tgtEl>
                                          <p:spTgt spid="375815"/>
                                        </p:tgtEl>
                                        <p:attrNameLst>
                                          <p:attrName>ppt_x</p:attrName>
                                        </p:attrNameLst>
                                      </p:cBhvr>
                                      <p:tavLst>
                                        <p:tav tm="0">
                                          <p:val>
                                            <p:strVal val="0-#ppt_w/2"/>
                                          </p:val>
                                        </p:tav>
                                        <p:tav tm="100000">
                                          <p:val>
                                            <p:strVal val="#ppt_x"/>
                                          </p:val>
                                        </p:tav>
                                      </p:tavLst>
                                    </p:anim>
                                    <p:anim calcmode="lin" valueType="num">
                                      <p:cBhvr additive="base">
                                        <p:cTn id="8" dur="500" fill="hold"/>
                                        <p:tgtEl>
                                          <p:spTgt spid="3758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5816"/>
                                        </p:tgtEl>
                                        <p:attrNameLst>
                                          <p:attrName>style.visibility</p:attrName>
                                        </p:attrNameLst>
                                      </p:cBhvr>
                                      <p:to>
                                        <p:strVal val="visible"/>
                                      </p:to>
                                    </p:set>
                                    <p:anim calcmode="lin" valueType="num">
                                      <p:cBhvr additive="base">
                                        <p:cTn id="18" dur="500" fill="hold"/>
                                        <p:tgtEl>
                                          <p:spTgt spid="375816"/>
                                        </p:tgtEl>
                                        <p:attrNameLst>
                                          <p:attrName>ppt_x</p:attrName>
                                        </p:attrNameLst>
                                      </p:cBhvr>
                                      <p:tavLst>
                                        <p:tav tm="0">
                                          <p:val>
                                            <p:strVal val="1+#ppt_w/2"/>
                                          </p:val>
                                        </p:tav>
                                        <p:tav tm="100000">
                                          <p:val>
                                            <p:strVal val="#ppt_x"/>
                                          </p:val>
                                        </p:tav>
                                      </p:tavLst>
                                    </p:anim>
                                    <p:anim calcmode="lin" valueType="num">
                                      <p:cBhvr additive="base">
                                        <p:cTn id="19" dur="500" fill="hold"/>
                                        <p:tgtEl>
                                          <p:spTgt spid="3758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autoUpdateAnimBg="0"/>
      <p:bldP spid="3758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Prokaryotic metabolism</a:t>
            </a:r>
          </a:p>
        </p:txBody>
      </p:sp>
      <p:sp>
        <p:nvSpPr>
          <p:cNvPr id="374787" name="Rectangle 3" descr="Rectangle: Click to edit Master text styles&#10;Second level&#10;Third level&#10;Fourth level&#10;Fifth level"/>
          <p:cNvSpPr>
            <a:spLocks noGrp="1" noChangeArrowheads="1"/>
          </p:cNvSpPr>
          <p:nvPr>
            <p:ph type="body" idx="1"/>
          </p:nvPr>
        </p:nvSpPr>
        <p:spPr>
          <a:xfrm>
            <a:off x="709613" y="1371600"/>
            <a:ext cx="8434387" cy="4419600"/>
          </a:xfrm>
        </p:spPr>
        <p:txBody>
          <a:bodyPr/>
          <a:lstStyle/>
          <a:p>
            <a:pPr eaLnBrk="1" hangingPunct="1">
              <a:lnSpc>
                <a:spcPct val="90000"/>
              </a:lnSpc>
            </a:pPr>
            <a:r>
              <a:rPr lang="en-US"/>
              <a:t>How do bacteria acquire their energy &amp; nutrients?</a:t>
            </a:r>
            <a:endParaRPr lang="en-US" u="sng"/>
          </a:p>
          <a:p>
            <a:pPr lvl="1" eaLnBrk="1" hangingPunct="1">
              <a:lnSpc>
                <a:spcPct val="90000"/>
              </a:lnSpc>
            </a:pPr>
            <a:r>
              <a:rPr lang="en-US" u="sng">
                <a:solidFill>
                  <a:srgbClr val="CC0000"/>
                </a:solidFill>
              </a:rPr>
              <a:t>photo</a:t>
            </a:r>
            <a:r>
              <a:rPr lang="en-US">
                <a:solidFill>
                  <a:srgbClr val="CC0000"/>
                </a:solidFill>
              </a:rPr>
              <a:t>autotrophs</a:t>
            </a:r>
            <a:endParaRPr lang="en-US"/>
          </a:p>
          <a:p>
            <a:pPr lvl="2" eaLnBrk="1" hangingPunct="1">
              <a:lnSpc>
                <a:spcPct val="90000"/>
              </a:lnSpc>
            </a:pPr>
            <a:r>
              <a:rPr lang="en-US">
                <a:solidFill>
                  <a:srgbClr val="006100"/>
                </a:solidFill>
              </a:rPr>
              <a:t>photosynthetic bacteria</a:t>
            </a:r>
            <a:endParaRPr lang="en-US"/>
          </a:p>
          <a:p>
            <a:pPr lvl="1" eaLnBrk="1" hangingPunct="1">
              <a:lnSpc>
                <a:spcPct val="90000"/>
              </a:lnSpc>
            </a:pPr>
            <a:r>
              <a:rPr lang="en-US" u="sng">
                <a:solidFill>
                  <a:srgbClr val="CC0000"/>
                </a:solidFill>
              </a:rPr>
              <a:t>chemo</a:t>
            </a:r>
            <a:r>
              <a:rPr lang="en-US">
                <a:solidFill>
                  <a:srgbClr val="CC0000"/>
                </a:solidFill>
              </a:rPr>
              <a:t>autotrophs</a:t>
            </a:r>
            <a:endParaRPr lang="en-US"/>
          </a:p>
          <a:p>
            <a:pPr lvl="2" eaLnBrk="1" hangingPunct="1">
              <a:lnSpc>
                <a:spcPct val="90000"/>
              </a:lnSpc>
            </a:pPr>
            <a:r>
              <a:rPr lang="en-US"/>
              <a:t>oxidize inorganic compounds</a:t>
            </a:r>
          </a:p>
          <a:p>
            <a:pPr lvl="3" eaLnBrk="1" hangingPunct="1">
              <a:lnSpc>
                <a:spcPct val="90000"/>
              </a:lnSpc>
            </a:pPr>
            <a:r>
              <a:rPr lang="en-US"/>
              <a:t>nitrogen, sulfur, hydrogen…  </a:t>
            </a:r>
          </a:p>
          <a:p>
            <a:pPr lvl="1" eaLnBrk="1" hangingPunct="1">
              <a:lnSpc>
                <a:spcPct val="90000"/>
              </a:lnSpc>
            </a:pPr>
            <a:r>
              <a:rPr lang="en-US" u="sng">
                <a:solidFill>
                  <a:srgbClr val="CC0000"/>
                </a:solidFill>
              </a:rPr>
              <a:t>hetero</a:t>
            </a:r>
            <a:r>
              <a:rPr lang="en-US">
                <a:solidFill>
                  <a:srgbClr val="CC0000"/>
                </a:solidFill>
              </a:rPr>
              <a:t>trophs</a:t>
            </a:r>
            <a:endParaRPr lang="en-US"/>
          </a:p>
          <a:p>
            <a:pPr lvl="2" eaLnBrk="1" hangingPunct="1">
              <a:lnSpc>
                <a:spcPct val="90000"/>
              </a:lnSpc>
            </a:pPr>
            <a:r>
              <a:rPr lang="en-US"/>
              <a:t>live on plant &amp; animal matter</a:t>
            </a:r>
          </a:p>
          <a:p>
            <a:pPr lvl="2" eaLnBrk="1" hangingPunct="1">
              <a:lnSpc>
                <a:spcPct val="90000"/>
              </a:lnSpc>
            </a:pPr>
            <a:r>
              <a:rPr lang="en-US"/>
              <a:t>decomposers &amp; pathogens</a:t>
            </a:r>
          </a:p>
        </p:txBody>
      </p:sp>
      <p:pic>
        <p:nvPicPr>
          <p:cNvPr id="374788" name="Picture 4" descr="27_10"/>
          <p:cNvPicPr>
            <a:picLocks noChangeAspect="1" noChangeArrowheads="1"/>
          </p:cNvPicPr>
          <p:nvPr/>
        </p:nvPicPr>
        <p:blipFill>
          <a:blip r:embed="rId8"/>
          <a:srcRect l="3375" t="16499" r="5624" b="25500"/>
          <a:stretch>
            <a:fillRect/>
          </a:stretch>
        </p:blipFill>
        <p:spPr bwMode="auto">
          <a:xfrm>
            <a:off x="5564188" y="1879600"/>
            <a:ext cx="3460750" cy="16525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4789" name="Picture 5"/>
          <p:cNvPicPr>
            <a:picLocks noChangeAspect="1" noChangeArrowheads="1"/>
          </p:cNvPicPr>
          <p:nvPr/>
        </p:nvPicPr>
        <p:blipFill>
          <a:blip r:embed="rId9"/>
          <a:srcRect/>
          <a:stretch>
            <a:fillRect/>
          </a:stretch>
        </p:blipFill>
        <p:spPr bwMode="auto">
          <a:xfrm>
            <a:off x="6307138" y="4044950"/>
            <a:ext cx="2668587" cy="266858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0" name="Picture 6"/>
          <p:cNvPicPr>
            <a:picLocks noChangeAspect="1" noChangeArrowheads="1"/>
          </p:cNvPicPr>
          <p:nvPr/>
        </p:nvPicPr>
        <p:blipFill>
          <a:blip r:embed="rId10"/>
          <a:srcRect b="24187"/>
          <a:stretch>
            <a:fillRect/>
          </a:stretch>
        </p:blipFill>
        <p:spPr bwMode="auto">
          <a:xfrm>
            <a:off x="4348163" y="5594350"/>
            <a:ext cx="1725612" cy="119221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2" name="Picture 8"/>
          <p:cNvPicPr>
            <a:picLocks noChangeAspect="1" noChangeArrowheads="1"/>
          </p:cNvPicPr>
          <p:nvPr/>
        </p:nvPicPr>
        <p:blipFill>
          <a:blip r:embed="rId11"/>
          <a:srcRect l="2322" r="2322" b="3104"/>
          <a:stretch>
            <a:fillRect/>
          </a:stretch>
        </p:blipFill>
        <p:spPr bwMode="auto">
          <a:xfrm>
            <a:off x="2630488" y="5597525"/>
            <a:ext cx="1563687" cy="11890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3" name="Picture 9"/>
          <p:cNvPicPr>
            <a:picLocks noChangeAspect="1" noChangeArrowheads="1"/>
          </p:cNvPicPr>
          <p:nvPr/>
        </p:nvPicPr>
        <p:blipFill>
          <a:blip r:embed="rId12"/>
          <a:srcRect b="2251"/>
          <a:stretch>
            <a:fillRect/>
          </a:stretch>
        </p:blipFill>
        <p:spPr bwMode="auto">
          <a:xfrm>
            <a:off x="860425" y="5600700"/>
            <a:ext cx="1617663" cy="1185863"/>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4787">
                                            <p:txEl>
                                              <p:pRg st="1" end="1"/>
                                            </p:txEl>
                                          </p:spTgt>
                                        </p:tgtEl>
                                        <p:attrNameLst>
                                          <p:attrName>style.visibility</p:attrName>
                                        </p:attrNameLst>
                                      </p:cBhvr>
                                      <p:to>
                                        <p:strVal val="visible"/>
                                      </p:to>
                                    </p:set>
                                    <p:anim calcmode="lin" valueType="num">
                                      <p:cBhvr additive="base">
                                        <p:cTn id="7" dur="500" fill="hold"/>
                                        <p:tgtEl>
                                          <p:spTgt spid="3747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47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4787">
                                            <p:txEl>
                                              <p:pRg st="2" end="2"/>
                                            </p:txEl>
                                          </p:spTgt>
                                        </p:tgtEl>
                                        <p:attrNameLst>
                                          <p:attrName>style.visibility</p:attrName>
                                        </p:attrNameLst>
                                      </p:cBhvr>
                                      <p:to>
                                        <p:strVal val="visible"/>
                                      </p:to>
                                    </p:set>
                                    <p:anim calcmode="lin" valueType="num">
                                      <p:cBhvr additive="base">
                                        <p:cTn id="13" dur="500" fill="hold"/>
                                        <p:tgtEl>
                                          <p:spTgt spid="3747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47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4788"/>
                                        </p:tgtEl>
                                        <p:attrNameLst>
                                          <p:attrName>style.visibility</p:attrName>
                                        </p:attrNameLst>
                                      </p:cBhvr>
                                      <p:to>
                                        <p:strVal val="visible"/>
                                      </p:to>
                                    </p:set>
                                    <p:animEffect transition="in" filter="wipe(left)">
                                      <p:cBhvr>
                                        <p:cTn id="19" dur="500"/>
                                        <p:tgtEl>
                                          <p:spTgt spid="374788"/>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4787">
                                            <p:txEl>
                                              <p:pRg st="3" end="3"/>
                                            </p:txEl>
                                          </p:spTgt>
                                        </p:tgtEl>
                                        <p:attrNameLst>
                                          <p:attrName>style.visibility</p:attrName>
                                        </p:attrNameLst>
                                      </p:cBhvr>
                                      <p:to>
                                        <p:strVal val="visible"/>
                                      </p:to>
                                    </p:set>
                                    <p:anim calcmode="lin" valueType="num">
                                      <p:cBhvr additive="base">
                                        <p:cTn id="24" dur="500" fill="hold"/>
                                        <p:tgtEl>
                                          <p:spTgt spid="37478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47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4787">
                                            <p:txEl>
                                              <p:pRg st="4" end="4"/>
                                            </p:txEl>
                                          </p:spTgt>
                                        </p:tgtEl>
                                        <p:attrNameLst>
                                          <p:attrName>style.visibility</p:attrName>
                                        </p:attrNameLst>
                                      </p:cBhvr>
                                      <p:to>
                                        <p:strVal val="visible"/>
                                      </p:to>
                                    </p:set>
                                    <p:anim calcmode="lin" valueType="num">
                                      <p:cBhvr additive="base">
                                        <p:cTn id="30" dur="500" fill="hold"/>
                                        <p:tgtEl>
                                          <p:spTgt spid="37478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47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4787">
                                            <p:txEl>
                                              <p:pRg st="5" end="5"/>
                                            </p:txEl>
                                          </p:spTgt>
                                        </p:tgtEl>
                                        <p:attrNameLst>
                                          <p:attrName>style.visibility</p:attrName>
                                        </p:attrNameLst>
                                      </p:cBhvr>
                                      <p:to>
                                        <p:strVal val="visible"/>
                                      </p:to>
                                    </p:set>
                                    <p:anim calcmode="lin" valueType="num">
                                      <p:cBhvr additive="base">
                                        <p:cTn id="36" dur="500" fill="hold"/>
                                        <p:tgtEl>
                                          <p:spTgt spid="374787">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47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4789"/>
                                        </p:tgtEl>
                                        <p:attrNameLst>
                                          <p:attrName>style.visibility</p:attrName>
                                        </p:attrNameLst>
                                      </p:cBhvr>
                                      <p:to>
                                        <p:strVal val="visible"/>
                                      </p:to>
                                    </p:set>
                                    <p:animEffect transition="in" filter="wipe(left)">
                                      <p:cBhvr>
                                        <p:cTn id="42" dur="500"/>
                                        <p:tgtEl>
                                          <p:spTgt spid="374789"/>
                                        </p:tgtEl>
                                      </p:cBhvr>
                                    </p:animEffect>
                                  </p:childTnLst>
                                  <p:subTnLst>
                                    <p:audio>
                                      <p:cMediaNode>
                                        <p:cTn display="0" masterRel="sameClick">
                                          <p:stCondLst>
                                            <p:cond evt="begin" delay="0">
                                              <p:tn val="40"/>
                                            </p:cond>
                                          </p:stCondLst>
                                          <p:endCondLst>
                                            <p:cond evt="onStopAudio" delay="0">
                                              <p:tgtEl>
                                                <p:sldTgt/>
                                              </p:tgtEl>
                                            </p:cond>
                                          </p:endCondLst>
                                        </p:cTn>
                                        <p:tgtEl>
                                          <p:sndTgt r:embed="rId5" name="Bubbles"/>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74787">
                                            <p:txEl>
                                              <p:pRg st="6" end="6"/>
                                            </p:txEl>
                                          </p:spTgt>
                                        </p:tgtEl>
                                        <p:attrNameLst>
                                          <p:attrName>style.visibility</p:attrName>
                                        </p:attrNameLst>
                                      </p:cBhvr>
                                      <p:to>
                                        <p:strVal val="visible"/>
                                      </p:to>
                                    </p:set>
                                    <p:anim calcmode="lin" valueType="num">
                                      <p:cBhvr additive="base">
                                        <p:cTn id="47" dur="500" fill="hold"/>
                                        <p:tgtEl>
                                          <p:spTgt spid="374787">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747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74787">
                                            <p:txEl>
                                              <p:pRg st="7" end="7"/>
                                            </p:txEl>
                                          </p:spTgt>
                                        </p:tgtEl>
                                        <p:attrNameLst>
                                          <p:attrName>style.visibility</p:attrName>
                                        </p:attrNameLst>
                                      </p:cBhvr>
                                      <p:to>
                                        <p:strVal val="visible"/>
                                      </p:to>
                                    </p:set>
                                    <p:anim calcmode="lin" valueType="num">
                                      <p:cBhvr additive="base">
                                        <p:cTn id="53" dur="500" fill="hold"/>
                                        <p:tgtEl>
                                          <p:spTgt spid="374787">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7478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4787">
                                            <p:txEl>
                                              <p:pRg st="8" end="8"/>
                                            </p:txEl>
                                          </p:spTgt>
                                        </p:tgtEl>
                                        <p:attrNameLst>
                                          <p:attrName>style.visibility</p:attrName>
                                        </p:attrNameLst>
                                      </p:cBhvr>
                                      <p:to>
                                        <p:strVal val="visible"/>
                                      </p:to>
                                    </p:set>
                                    <p:anim calcmode="lin" valueType="num">
                                      <p:cBhvr additive="base">
                                        <p:cTn id="59" dur="500" fill="hold"/>
                                        <p:tgtEl>
                                          <p:spTgt spid="374787">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478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74790"/>
                                        </p:tgtEl>
                                        <p:attrNameLst>
                                          <p:attrName>style.visibility</p:attrName>
                                        </p:attrNameLst>
                                      </p:cBhvr>
                                      <p:to>
                                        <p:strVal val="visible"/>
                                      </p:to>
                                    </p:set>
                                    <p:animEffect transition="in" filter="wipe(left)">
                                      <p:cBhvr>
                                        <p:cTn id="65" dur="500"/>
                                        <p:tgtEl>
                                          <p:spTgt spid="374790"/>
                                        </p:tgtEl>
                                      </p:cBhvr>
                                    </p:animEffect>
                                  </p:childTnLst>
                                  <p:subTnLst>
                                    <p:audio>
                                      <p:cMediaNode>
                                        <p:cTn display="0" masterRel="sameClick">
                                          <p:stCondLst>
                                            <p:cond evt="begin" delay="0">
                                              <p:tn val="63"/>
                                            </p:cond>
                                          </p:stCondLst>
                                          <p:endCondLst>
                                            <p:cond evt="onStopAudio" delay="0">
                                              <p:tgtEl>
                                                <p:sldTgt/>
                                              </p:tgtEl>
                                            </p:cond>
                                          </p:endCondLst>
                                        </p:cTn>
                                        <p:tgtEl>
                                          <p:sndTgt r:embed="rId6" name="Pong"/>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74792"/>
                                        </p:tgtEl>
                                        <p:attrNameLst>
                                          <p:attrName>style.visibility</p:attrName>
                                        </p:attrNameLst>
                                      </p:cBhvr>
                                      <p:to>
                                        <p:strVal val="visible"/>
                                      </p:to>
                                    </p:set>
                                    <p:animEffect transition="in" filter="wipe(left)">
                                      <p:cBhvr>
                                        <p:cTn id="70" dur="500"/>
                                        <p:tgtEl>
                                          <p:spTgt spid="374792"/>
                                        </p:tgtEl>
                                      </p:cBhvr>
                                    </p:animEffect>
                                  </p:childTnLst>
                                  <p:subTnLst>
                                    <p:audio>
                                      <p:cMediaNode>
                                        <p:cTn display="0" masterRel="sameClick">
                                          <p:stCondLst>
                                            <p:cond evt="begin" delay="0">
                                              <p:tn val="68"/>
                                            </p:cond>
                                          </p:stCondLst>
                                          <p:endCondLst>
                                            <p:cond evt="onStopAudio" delay="0">
                                              <p:tgtEl>
                                                <p:sldTgt/>
                                              </p:tgtEl>
                                            </p:cond>
                                          </p:endCondLst>
                                        </p:cTn>
                                        <p:tgtEl>
                                          <p:sndTgt r:embed="rId6" name="Pong"/>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74793"/>
                                        </p:tgtEl>
                                        <p:attrNameLst>
                                          <p:attrName>style.visibility</p:attrName>
                                        </p:attrNameLst>
                                      </p:cBhvr>
                                      <p:to>
                                        <p:strVal val="visible"/>
                                      </p:to>
                                    </p:set>
                                    <p:animEffect transition="in" filter="wipe(left)">
                                      <p:cBhvr>
                                        <p:cTn id="75" dur="500"/>
                                        <p:tgtEl>
                                          <p:spTgt spid="374793"/>
                                        </p:tgtEl>
                                      </p:cBhvr>
                                    </p:animEffect>
                                  </p:childTnLst>
                                  <p:subTnLst>
                                    <p:audio>
                                      <p:cMediaNode>
                                        <p:cTn display="0" masterRel="sameClick">
                                          <p:stCondLst>
                                            <p:cond evt="begin" delay="0">
                                              <p:tn val="73"/>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Genetic variation in bacteria</a:t>
            </a:r>
          </a:p>
        </p:txBody>
      </p:sp>
      <p:sp>
        <p:nvSpPr>
          <p:cNvPr id="376835" name="Rectangle 3" descr="Rectangle: Click to edit Master text styles&#10;Second level&#10;Third level&#10;Fourth level&#10;Fifth level"/>
          <p:cNvSpPr>
            <a:spLocks noGrp="1" noChangeArrowheads="1"/>
          </p:cNvSpPr>
          <p:nvPr>
            <p:ph type="body" idx="1"/>
          </p:nvPr>
        </p:nvSpPr>
        <p:spPr>
          <a:xfrm>
            <a:off x="838200" y="1371600"/>
            <a:ext cx="8213725" cy="5486400"/>
          </a:xfrm>
        </p:spPr>
        <p:txBody>
          <a:bodyPr/>
          <a:lstStyle/>
          <a:p>
            <a:pPr eaLnBrk="1" hangingPunct="1"/>
            <a:r>
              <a:rPr lang="en-US" sz="2600"/>
              <a:t>Mutations</a:t>
            </a:r>
          </a:p>
          <a:p>
            <a:pPr lvl="1" eaLnBrk="1" hangingPunct="1"/>
            <a:r>
              <a:rPr lang="en-US" sz="2400"/>
              <a:t>bacteria can reproduce every 20 minutes</a:t>
            </a:r>
          </a:p>
          <a:p>
            <a:pPr marL="1085850" lvl="2" eaLnBrk="1" hangingPunct="1"/>
            <a:r>
              <a:rPr lang="en-US" sz="2000" u="sng">
                <a:solidFill>
                  <a:srgbClr val="CC0000"/>
                </a:solidFill>
              </a:rPr>
              <a:t>binary fission</a:t>
            </a:r>
          </a:p>
          <a:p>
            <a:pPr lvl="1" eaLnBrk="1" hangingPunct="1"/>
            <a:r>
              <a:rPr lang="en-US" sz="2400"/>
              <a:t>error rate in copying DNA</a:t>
            </a:r>
          </a:p>
          <a:p>
            <a:pPr marL="1085850" lvl="2" eaLnBrk="1" hangingPunct="1"/>
            <a:r>
              <a:rPr lang="en-US" sz="2000"/>
              <a:t>1 in every 200 bacteria has a mutation</a:t>
            </a:r>
          </a:p>
          <a:p>
            <a:pPr marL="1085850" lvl="2" eaLnBrk="1" hangingPunct="1"/>
            <a:r>
              <a:rPr lang="en-US" sz="2000"/>
              <a:t>you have billions of </a:t>
            </a:r>
            <a:r>
              <a:rPr lang="en-US" sz="2000" i="1"/>
              <a:t>E. coli</a:t>
            </a:r>
            <a:r>
              <a:rPr lang="en-US" sz="2000"/>
              <a:t> in your gut</a:t>
            </a:r>
            <a:r>
              <a:rPr lang="en-US" sz="2000" i="1"/>
              <a:t>!</a:t>
            </a:r>
          </a:p>
          <a:p>
            <a:pPr marL="1428750" lvl="3" eaLnBrk="1" hangingPunct="1"/>
            <a:r>
              <a:rPr lang="en-US" sz="1800" i="1"/>
              <a:t>lots of mutation potential!</a:t>
            </a:r>
            <a:endParaRPr lang="en-US" sz="1800"/>
          </a:p>
          <a:p>
            <a:pPr eaLnBrk="1" hangingPunct="1"/>
            <a:r>
              <a:rPr lang="en-US" sz="2600"/>
              <a:t>Genetic recombination</a:t>
            </a:r>
          </a:p>
          <a:p>
            <a:pPr lvl="1" eaLnBrk="1" hangingPunct="1"/>
            <a:r>
              <a:rPr lang="en-US" sz="2400"/>
              <a:t>bacteria swap genes</a:t>
            </a:r>
          </a:p>
          <a:p>
            <a:pPr marL="1085850" lvl="2" eaLnBrk="1" hangingPunct="1"/>
            <a:r>
              <a:rPr lang="en-US" sz="2000" u="sng">
                <a:solidFill>
                  <a:srgbClr val="CC0000"/>
                </a:solidFill>
              </a:rPr>
              <a:t>plasmids</a:t>
            </a:r>
          </a:p>
          <a:p>
            <a:pPr marL="1428750" lvl="3" eaLnBrk="1" hangingPunct="1"/>
            <a:r>
              <a:rPr lang="en-US" sz="1600"/>
              <a:t>small supplemental </a:t>
            </a:r>
            <a:br>
              <a:rPr lang="en-US" sz="1600"/>
            </a:br>
            <a:r>
              <a:rPr lang="en-US" sz="1600"/>
              <a:t>circles of DNA</a:t>
            </a:r>
          </a:p>
          <a:p>
            <a:pPr marL="1085850" lvl="2" eaLnBrk="1" hangingPunct="1"/>
            <a:r>
              <a:rPr lang="en-US" sz="2000" u="sng">
                <a:solidFill>
                  <a:srgbClr val="CC0000"/>
                </a:solidFill>
              </a:rPr>
              <a:t>conjugation</a:t>
            </a:r>
            <a:endParaRPr lang="en-US" sz="2000"/>
          </a:p>
          <a:p>
            <a:pPr marL="1428750" lvl="3" eaLnBrk="1" hangingPunct="1"/>
            <a:r>
              <a:rPr lang="en-US" sz="1600"/>
              <a:t>direct transfer of DNA</a:t>
            </a:r>
          </a:p>
        </p:txBody>
      </p:sp>
      <p:sp>
        <p:nvSpPr>
          <p:cNvPr id="376838" name="Oval 6"/>
          <p:cNvSpPr>
            <a:spLocks noChangeArrowheads="1"/>
          </p:cNvSpPr>
          <p:nvPr/>
        </p:nvSpPr>
        <p:spPr bwMode="auto">
          <a:xfrm>
            <a:off x="4876800" y="4800600"/>
            <a:ext cx="3962400" cy="1828800"/>
          </a:xfrm>
          <a:prstGeom prst="ellipse">
            <a:avLst/>
          </a:prstGeom>
          <a:solidFill>
            <a:schemeClr val="accent1"/>
          </a:solidFill>
          <a:ln w="76200">
            <a:solidFill>
              <a:srgbClr val="FF400B"/>
            </a:solidFill>
            <a:round/>
            <a:headEnd/>
            <a:tailEnd/>
          </a:ln>
        </p:spPr>
        <p:txBody>
          <a:bodyPr wrap="none" anchor="ctr">
            <a:prstTxWarp prst="textNoShape">
              <a:avLst/>
            </a:prstTxWarp>
          </a:bodyPr>
          <a:lstStyle/>
          <a:p>
            <a:endParaRPr lang="en-US"/>
          </a:p>
        </p:txBody>
      </p:sp>
      <p:sp>
        <p:nvSpPr>
          <p:cNvPr id="376839" name="Freeform 7"/>
          <p:cNvSpPr>
            <a:spLocks/>
          </p:cNvSpPr>
          <p:nvPr/>
        </p:nvSpPr>
        <p:spPr bwMode="auto">
          <a:xfrm flipH="1" flipV="1">
            <a:off x="5418138" y="5510213"/>
            <a:ext cx="1355725" cy="766762"/>
          </a:xfrm>
          <a:custGeom>
            <a:avLst/>
            <a:gdLst>
              <a:gd name="T0" fmla="*/ 247736034 w 2373"/>
              <a:gd name="T1" fmla="*/ 23944723 h 1375"/>
              <a:gd name="T2" fmla="*/ 101183476 w 2373"/>
              <a:gd name="T3" fmla="*/ 23944723 h 1375"/>
              <a:gd name="T4" fmla="*/ 79967779 w 2373"/>
              <a:gd name="T5" fmla="*/ 31718853 h 1375"/>
              <a:gd name="T6" fmla="*/ 58425292 w 2373"/>
              <a:gd name="T7" fmla="*/ 36694162 h 1375"/>
              <a:gd name="T8" fmla="*/ 47980553 w 2373"/>
              <a:gd name="T9" fmla="*/ 46955947 h 1375"/>
              <a:gd name="T10" fmla="*/ 29375756 w 2373"/>
              <a:gd name="T11" fmla="*/ 72455384 h 1375"/>
              <a:gd name="T12" fmla="*/ 15993327 w 2373"/>
              <a:gd name="T13" fmla="*/ 97644213 h 1375"/>
              <a:gd name="T14" fmla="*/ 0 w 2373"/>
              <a:gd name="T15" fmla="*/ 153618397 h 1375"/>
              <a:gd name="T16" fmla="*/ 2611470 w 2373"/>
              <a:gd name="T17" fmla="*/ 196842583 h 1375"/>
              <a:gd name="T18" fmla="*/ 34598125 w 2373"/>
              <a:gd name="T19" fmla="*/ 262767943 h 1375"/>
              <a:gd name="T20" fmla="*/ 61362981 w 2373"/>
              <a:gd name="T21" fmla="*/ 300706212 h 1375"/>
              <a:gd name="T22" fmla="*/ 162546457 w 2373"/>
              <a:gd name="T23" fmla="*/ 384667487 h 1375"/>
              <a:gd name="T24" fmla="*/ 202366951 w 2373"/>
              <a:gd name="T25" fmla="*/ 404880449 h 1375"/>
              <a:gd name="T26" fmla="*/ 266340832 w 2373"/>
              <a:gd name="T27" fmla="*/ 427581065 h 1375"/>
              <a:gd name="T28" fmla="*/ 314321385 w 2373"/>
              <a:gd name="T29" fmla="*/ 425093410 h 1375"/>
              <a:gd name="T30" fmla="*/ 362301938 w 2373"/>
              <a:gd name="T31" fmla="*/ 404880449 h 1375"/>
              <a:gd name="T32" fmla="*/ 466096884 w 2373"/>
              <a:gd name="T33" fmla="*/ 376893357 h 1375"/>
              <a:gd name="T34" fmla="*/ 671400954 w 2373"/>
              <a:gd name="T35" fmla="*/ 366631572 h 1375"/>
              <a:gd name="T36" fmla="*/ 700776709 w 2373"/>
              <a:gd name="T37" fmla="*/ 356680395 h 1375"/>
              <a:gd name="T38" fmla="*/ 719381507 w 2373"/>
              <a:gd name="T39" fmla="*/ 346418610 h 1375"/>
              <a:gd name="T40" fmla="*/ 737986304 w 2373"/>
              <a:gd name="T41" fmla="*/ 326205649 h 1375"/>
              <a:gd name="T42" fmla="*/ 751368733 w 2373"/>
              <a:gd name="T43" fmla="*/ 308480342 h 1375"/>
              <a:gd name="T44" fmla="*/ 761813471 w 2373"/>
              <a:gd name="T45" fmla="*/ 290755035 h 1375"/>
              <a:gd name="T46" fmla="*/ 772584429 w 2373"/>
              <a:gd name="T47" fmla="*/ 262767943 h 1375"/>
              <a:gd name="T48" fmla="*/ 761813471 w 2373"/>
              <a:gd name="T49" fmla="*/ 209281414 h 1375"/>
              <a:gd name="T50" fmla="*/ 740597203 w 2373"/>
              <a:gd name="T51" fmla="*/ 173831358 h 1375"/>
              <a:gd name="T52" fmla="*/ 721992977 w 2373"/>
              <a:gd name="T53" fmla="*/ 145844266 h 1375"/>
              <a:gd name="T54" fmla="*/ 676623323 w 2373"/>
              <a:gd name="T55" fmla="*/ 100131868 h 1375"/>
              <a:gd name="T56" fmla="*/ 671400954 w 2373"/>
              <a:gd name="T57" fmla="*/ 92668346 h 1375"/>
              <a:gd name="T58" fmla="*/ 660629996 w 2373"/>
              <a:gd name="T59" fmla="*/ 87693036 h 1375"/>
              <a:gd name="T60" fmla="*/ 634191930 w 2373"/>
              <a:gd name="T61" fmla="*/ 69657121 h 1375"/>
              <a:gd name="T62" fmla="*/ 564668889 w 2373"/>
              <a:gd name="T63" fmla="*/ 51931814 h 1375"/>
              <a:gd name="T64" fmla="*/ 548675562 w 2373"/>
              <a:gd name="T65" fmla="*/ 41980638 h 1375"/>
              <a:gd name="T66" fmla="*/ 538230823 w 2373"/>
              <a:gd name="T67" fmla="*/ 29231198 h 1375"/>
              <a:gd name="T68" fmla="*/ 511465967 w 2373"/>
              <a:gd name="T69" fmla="*/ 23944723 h 1375"/>
              <a:gd name="T70" fmla="*/ 428887289 w 2373"/>
              <a:gd name="T71" fmla="*/ 13993546 h 1375"/>
              <a:gd name="T72" fmla="*/ 418116331 w 2373"/>
              <a:gd name="T73" fmla="*/ 16481201 h 1375"/>
              <a:gd name="T74" fmla="*/ 410282491 w 2373"/>
              <a:gd name="T75" fmla="*/ 21457068 h 1375"/>
              <a:gd name="T76" fmla="*/ 380906736 w 2373"/>
              <a:gd name="T77" fmla="*/ 26742986 h 1375"/>
              <a:gd name="T78" fmla="*/ 247736034 w 2373"/>
              <a:gd name="T79" fmla="*/ 23944723 h 1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73"/>
              <a:gd name="T121" fmla="*/ 0 h 1375"/>
              <a:gd name="T122" fmla="*/ 2373 w 2373"/>
              <a:gd name="T123" fmla="*/ 1375 h 1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a:solidFill>
              <a:schemeClr val="tx2"/>
            </a:solidFill>
            <a:round/>
            <a:headEnd/>
            <a:tailEnd/>
          </a:ln>
        </p:spPr>
        <p:txBody>
          <a:bodyPr wrap="none" anchor="ctr">
            <a:prstTxWarp prst="textNoShape">
              <a:avLst/>
            </a:prstTxWarp>
          </a:bodyPr>
          <a:lstStyle/>
          <a:p>
            <a:endParaRPr lang="en-US"/>
          </a:p>
        </p:txBody>
      </p:sp>
      <p:sp>
        <p:nvSpPr>
          <p:cNvPr id="376840" name="Oval 8"/>
          <p:cNvSpPr>
            <a:spLocks noChangeArrowheads="1"/>
          </p:cNvSpPr>
          <p:nvPr/>
        </p:nvSpPr>
        <p:spPr bwMode="auto">
          <a:xfrm>
            <a:off x="7977188" y="5299075"/>
            <a:ext cx="173037"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pic>
        <p:nvPicPr>
          <p:cNvPr id="376857" name="Picture 25"/>
          <p:cNvPicPr>
            <a:picLocks noChangeAspect="1" noChangeArrowheads="1"/>
          </p:cNvPicPr>
          <p:nvPr/>
        </p:nvPicPr>
        <p:blipFill>
          <a:blip r:embed="rId9">
            <a:clrChange>
              <a:clrFrom>
                <a:srgbClr val="FFFFFF"/>
              </a:clrFrom>
              <a:clrTo>
                <a:srgbClr val="FFFFFF">
                  <a:alpha val="0"/>
                </a:srgbClr>
              </a:clrTo>
            </a:clrChange>
          </a:blip>
          <a:srcRect l="30376" r="30376" b="24001"/>
          <a:stretch>
            <a:fillRect/>
          </a:stretch>
        </p:blipFill>
        <p:spPr bwMode="auto">
          <a:xfrm>
            <a:off x="7572375" y="2490788"/>
            <a:ext cx="1408113" cy="2043112"/>
          </a:xfrm>
          <a:prstGeom prst="rect">
            <a:avLst/>
          </a:prstGeom>
          <a:noFill/>
          <a:ln w="9525">
            <a:noFill/>
            <a:miter lim="800000"/>
            <a:headEnd/>
            <a:tailEnd/>
          </a:ln>
        </p:spPr>
      </p:pic>
      <p:sp>
        <p:nvSpPr>
          <p:cNvPr id="376860" name="Oval 28"/>
          <p:cNvSpPr>
            <a:spLocks noChangeArrowheads="1"/>
          </p:cNvSpPr>
          <p:nvPr/>
        </p:nvSpPr>
        <p:spPr bwMode="auto">
          <a:xfrm>
            <a:off x="8302625" y="5732463"/>
            <a:ext cx="173038"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0" name="Oval 38"/>
          <p:cNvSpPr>
            <a:spLocks noChangeArrowheads="1"/>
          </p:cNvSpPr>
          <p:nvPr/>
        </p:nvSpPr>
        <p:spPr bwMode="auto">
          <a:xfrm>
            <a:off x="7618413" y="6081713"/>
            <a:ext cx="173037"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1" name="Oval 39"/>
          <p:cNvSpPr>
            <a:spLocks noChangeArrowheads="1"/>
          </p:cNvSpPr>
          <p:nvPr/>
        </p:nvSpPr>
        <p:spPr bwMode="auto">
          <a:xfrm>
            <a:off x="7305675" y="5062538"/>
            <a:ext cx="173038"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2" name="Oval 40"/>
          <p:cNvSpPr>
            <a:spLocks noChangeArrowheads="1"/>
          </p:cNvSpPr>
          <p:nvPr/>
        </p:nvSpPr>
        <p:spPr bwMode="auto">
          <a:xfrm>
            <a:off x="7078663" y="5632450"/>
            <a:ext cx="173037"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3" name="Oval 41"/>
          <p:cNvSpPr>
            <a:spLocks noChangeArrowheads="1"/>
          </p:cNvSpPr>
          <p:nvPr/>
        </p:nvSpPr>
        <p:spPr bwMode="auto">
          <a:xfrm>
            <a:off x="6500813" y="4948238"/>
            <a:ext cx="173037"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4" name="Oval 42"/>
          <p:cNvSpPr>
            <a:spLocks noChangeArrowheads="1"/>
          </p:cNvSpPr>
          <p:nvPr/>
        </p:nvSpPr>
        <p:spPr bwMode="auto">
          <a:xfrm>
            <a:off x="5603875" y="5191125"/>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5" name="Oval 43"/>
          <p:cNvSpPr>
            <a:spLocks noChangeArrowheads="1"/>
          </p:cNvSpPr>
          <p:nvPr/>
        </p:nvSpPr>
        <p:spPr bwMode="auto">
          <a:xfrm>
            <a:off x="6538913" y="4324350"/>
            <a:ext cx="173037"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6" name="Oval 44"/>
          <p:cNvSpPr>
            <a:spLocks noChangeArrowheads="1"/>
          </p:cNvSpPr>
          <p:nvPr/>
        </p:nvSpPr>
        <p:spPr bwMode="auto">
          <a:xfrm>
            <a:off x="8715375" y="3887788"/>
            <a:ext cx="173038"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7" name="Oval 45"/>
          <p:cNvSpPr>
            <a:spLocks noChangeArrowheads="1"/>
          </p:cNvSpPr>
          <p:nvPr/>
        </p:nvSpPr>
        <p:spPr bwMode="auto">
          <a:xfrm>
            <a:off x="7032625" y="3098800"/>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8" name="Oval 46"/>
          <p:cNvSpPr>
            <a:spLocks noChangeArrowheads="1"/>
          </p:cNvSpPr>
          <p:nvPr/>
        </p:nvSpPr>
        <p:spPr bwMode="auto">
          <a:xfrm>
            <a:off x="8782050" y="1784350"/>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79" name="Oval 47"/>
          <p:cNvSpPr>
            <a:spLocks noChangeArrowheads="1"/>
          </p:cNvSpPr>
          <p:nvPr/>
        </p:nvSpPr>
        <p:spPr bwMode="auto">
          <a:xfrm>
            <a:off x="7451725" y="1608138"/>
            <a:ext cx="173038" cy="166687"/>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80" name="Oval 48"/>
          <p:cNvSpPr>
            <a:spLocks noChangeArrowheads="1"/>
          </p:cNvSpPr>
          <p:nvPr/>
        </p:nvSpPr>
        <p:spPr bwMode="auto">
          <a:xfrm>
            <a:off x="8128000" y="765175"/>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81" name="Oval 49"/>
          <p:cNvSpPr>
            <a:spLocks noChangeArrowheads="1"/>
          </p:cNvSpPr>
          <p:nvPr/>
        </p:nvSpPr>
        <p:spPr bwMode="auto">
          <a:xfrm>
            <a:off x="7421563" y="444500"/>
            <a:ext cx="173037"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82" name="Oval 50"/>
          <p:cNvSpPr>
            <a:spLocks noChangeArrowheads="1"/>
          </p:cNvSpPr>
          <p:nvPr/>
        </p:nvSpPr>
        <p:spPr bwMode="auto">
          <a:xfrm>
            <a:off x="4532313" y="5902325"/>
            <a:ext cx="173037"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83" name="Oval 51"/>
          <p:cNvSpPr>
            <a:spLocks noChangeArrowheads="1"/>
          </p:cNvSpPr>
          <p:nvPr/>
        </p:nvSpPr>
        <p:spPr bwMode="auto">
          <a:xfrm>
            <a:off x="8505825" y="6448425"/>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sp>
        <p:nvSpPr>
          <p:cNvPr id="376884" name="Oval 52"/>
          <p:cNvSpPr>
            <a:spLocks noChangeArrowheads="1"/>
          </p:cNvSpPr>
          <p:nvPr/>
        </p:nvSpPr>
        <p:spPr bwMode="auto">
          <a:xfrm>
            <a:off x="5353050" y="6575425"/>
            <a:ext cx="173038" cy="166688"/>
          </a:xfrm>
          <a:prstGeom prst="ellipse">
            <a:avLst/>
          </a:prstGeom>
          <a:noFill/>
          <a:ln w="28575">
            <a:solidFill>
              <a:srgbClr val="0F116A"/>
            </a:solidFill>
            <a:round/>
            <a:headEnd/>
            <a:tailEnd/>
          </a:ln>
        </p:spPr>
        <p:txBody>
          <a:bodyPr wrap="none" anchor="ctr">
            <a:prstTxWarp prst="textNoShape">
              <a:avLst/>
            </a:prstTxWarp>
          </a:bodyPr>
          <a:lstStyle/>
          <a:p>
            <a:endParaRPr lang="en-US" sz="3600"/>
          </a:p>
        </p:txBody>
      </p:sp>
      <p:pic>
        <p:nvPicPr>
          <p:cNvPr id="376886" name="Picture 54"/>
          <p:cNvPicPr>
            <a:picLocks noChangeAspect="1" noChangeArrowheads="1"/>
          </p:cNvPicPr>
          <p:nvPr/>
        </p:nvPicPr>
        <p:blipFill>
          <a:blip r:embed="rId10"/>
          <a:srcRect/>
          <a:stretch>
            <a:fillRect/>
          </a:stretch>
        </p:blipFill>
        <p:spPr bwMode="auto">
          <a:xfrm rot="16200000">
            <a:off x="-118268" y="4925219"/>
            <a:ext cx="1911350" cy="147478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6887" name="AutoShape 55"/>
          <p:cNvSpPr>
            <a:spLocks noChangeArrowheads="1"/>
          </p:cNvSpPr>
          <p:nvPr/>
        </p:nvSpPr>
        <p:spPr bwMode="auto">
          <a:xfrm>
            <a:off x="15875" y="6494463"/>
            <a:ext cx="1474788" cy="339725"/>
          </a:xfrm>
          <a:prstGeom prst="roundRect">
            <a:avLst>
              <a:gd name="adj" fmla="val 16667"/>
            </a:avLst>
          </a:prstGeom>
          <a:solidFill>
            <a:srgbClr val="FFCC18"/>
          </a:solidFill>
          <a:ln w="9525">
            <a:noFill/>
            <a:round/>
            <a:headEnd/>
            <a:tailEnd/>
          </a:ln>
        </p:spPr>
        <p:txBody>
          <a:bodyPr wrap="none" lIns="0" tIns="0" rIns="0" bIns="0" anchor="ctr">
            <a:prstTxWarp prst="textNoShape">
              <a:avLst/>
            </a:prstTxWarp>
            <a:spAutoFit/>
          </a:bodyPr>
          <a:lstStyle/>
          <a:p>
            <a:r>
              <a:rPr lang="en-US" sz="2000" b="1">
                <a:solidFill>
                  <a:srgbClr val="000000"/>
                </a:solidFill>
              </a:rPr>
              <a:t>conjugation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additive="base">
                                        <p:cTn id="7" dur="500" fill="hold"/>
                                        <p:tgtEl>
                                          <p:spTgt spid="376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6835">
                                            <p:txEl>
                                              <p:pRg st="1" end="1"/>
                                            </p:txEl>
                                          </p:spTgt>
                                        </p:tgtEl>
                                        <p:attrNameLst>
                                          <p:attrName>style.visibility</p:attrName>
                                        </p:attrNameLst>
                                      </p:cBhvr>
                                      <p:to>
                                        <p:strVal val="visible"/>
                                      </p:to>
                                    </p:set>
                                    <p:anim calcmode="lin" valueType="num">
                                      <p:cBhvr additive="base">
                                        <p:cTn id="13" dur="500" fill="hold"/>
                                        <p:tgtEl>
                                          <p:spTgt spid="376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6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6835">
                                            <p:txEl>
                                              <p:pRg st="2" end="2"/>
                                            </p:txEl>
                                          </p:spTgt>
                                        </p:tgtEl>
                                        <p:attrNameLst>
                                          <p:attrName>style.visibility</p:attrName>
                                        </p:attrNameLst>
                                      </p:cBhvr>
                                      <p:to>
                                        <p:strVal val="visible"/>
                                      </p:to>
                                    </p:set>
                                    <p:anim calcmode="lin" valueType="num">
                                      <p:cBhvr additive="base">
                                        <p:cTn id="19" dur="500" fill="hold"/>
                                        <p:tgtEl>
                                          <p:spTgt spid="376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6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6835">
                                            <p:txEl>
                                              <p:pRg st="3" end="3"/>
                                            </p:txEl>
                                          </p:spTgt>
                                        </p:tgtEl>
                                        <p:attrNameLst>
                                          <p:attrName>style.visibility</p:attrName>
                                        </p:attrNameLst>
                                      </p:cBhvr>
                                      <p:to>
                                        <p:strVal val="visible"/>
                                      </p:to>
                                    </p:set>
                                    <p:anim calcmode="lin" valueType="num">
                                      <p:cBhvr additive="base">
                                        <p:cTn id="25" dur="500" fill="hold"/>
                                        <p:tgtEl>
                                          <p:spTgt spid="376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68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76857"/>
                                        </p:tgtEl>
                                        <p:attrNameLst>
                                          <p:attrName>style.visibility</p:attrName>
                                        </p:attrNameLst>
                                      </p:cBhvr>
                                      <p:to>
                                        <p:strVal val="visible"/>
                                      </p:to>
                                    </p:set>
                                    <p:animEffect transition="in" filter="wipe(left)">
                                      <p:cBhvr>
                                        <p:cTn id="31" dur="500"/>
                                        <p:tgtEl>
                                          <p:spTgt spid="376857"/>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6835">
                                            <p:txEl>
                                              <p:pRg st="4" end="4"/>
                                            </p:txEl>
                                          </p:spTgt>
                                        </p:tgtEl>
                                        <p:attrNameLst>
                                          <p:attrName>style.visibility</p:attrName>
                                        </p:attrNameLst>
                                      </p:cBhvr>
                                      <p:to>
                                        <p:strVal val="visible"/>
                                      </p:to>
                                    </p:set>
                                    <p:anim calcmode="lin" valueType="num">
                                      <p:cBhvr additive="base">
                                        <p:cTn id="36" dur="500" fill="hold"/>
                                        <p:tgtEl>
                                          <p:spTgt spid="37683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68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6835">
                                            <p:txEl>
                                              <p:pRg st="5" end="5"/>
                                            </p:txEl>
                                          </p:spTgt>
                                        </p:tgtEl>
                                        <p:attrNameLst>
                                          <p:attrName>style.visibility</p:attrName>
                                        </p:attrNameLst>
                                      </p:cBhvr>
                                      <p:to>
                                        <p:strVal val="visible"/>
                                      </p:to>
                                    </p:set>
                                    <p:anim calcmode="lin" valueType="num">
                                      <p:cBhvr additive="base">
                                        <p:cTn id="42" dur="500" fill="hold"/>
                                        <p:tgtEl>
                                          <p:spTgt spid="37683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68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6835">
                                            <p:txEl>
                                              <p:pRg st="6" end="6"/>
                                            </p:txEl>
                                          </p:spTgt>
                                        </p:tgtEl>
                                        <p:attrNameLst>
                                          <p:attrName>style.visibility</p:attrName>
                                        </p:attrNameLst>
                                      </p:cBhvr>
                                      <p:to>
                                        <p:strVal val="visible"/>
                                      </p:to>
                                    </p:set>
                                    <p:anim calcmode="lin" valueType="num">
                                      <p:cBhvr additive="base">
                                        <p:cTn id="48" dur="500" fill="hold"/>
                                        <p:tgtEl>
                                          <p:spTgt spid="37683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683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par>
                          <p:cTn id="50" fill="hold">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376835">
                                            <p:txEl>
                                              <p:pRg st="7" end="7"/>
                                            </p:txEl>
                                          </p:spTgt>
                                        </p:tgtEl>
                                        <p:attrNameLst>
                                          <p:attrName>style.visibility</p:attrName>
                                        </p:attrNameLst>
                                      </p:cBhvr>
                                      <p:to>
                                        <p:strVal val="visible"/>
                                      </p:to>
                                    </p:set>
                                    <p:anim calcmode="lin" valueType="num">
                                      <p:cBhvr additive="base">
                                        <p:cTn id="53" dur="500" fill="hold"/>
                                        <p:tgtEl>
                                          <p:spTgt spid="376835">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7683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6835">
                                            <p:txEl>
                                              <p:pRg st="8" end="8"/>
                                            </p:txEl>
                                          </p:spTgt>
                                        </p:tgtEl>
                                        <p:attrNameLst>
                                          <p:attrName>style.visibility</p:attrName>
                                        </p:attrNameLst>
                                      </p:cBhvr>
                                      <p:to>
                                        <p:strVal val="visible"/>
                                      </p:to>
                                    </p:set>
                                    <p:anim calcmode="lin" valueType="num">
                                      <p:cBhvr additive="base">
                                        <p:cTn id="59" dur="500" fill="hold"/>
                                        <p:tgtEl>
                                          <p:spTgt spid="376835">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683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6835">
                                            <p:txEl>
                                              <p:pRg st="9" end="9"/>
                                            </p:txEl>
                                          </p:spTgt>
                                        </p:tgtEl>
                                        <p:attrNameLst>
                                          <p:attrName>style.visibility</p:attrName>
                                        </p:attrNameLst>
                                      </p:cBhvr>
                                      <p:to>
                                        <p:strVal val="visible"/>
                                      </p:to>
                                    </p:set>
                                    <p:anim calcmode="lin" valueType="num">
                                      <p:cBhvr additive="base">
                                        <p:cTn id="65" dur="500" fill="hold"/>
                                        <p:tgtEl>
                                          <p:spTgt spid="376835">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683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76835">
                                            <p:txEl>
                                              <p:pRg st="10" end="10"/>
                                            </p:txEl>
                                          </p:spTgt>
                                        </p:tgtEl>
                                        <p:attrNameLst>
                                          <p:attrName>style.visibility</p:attrName>
                                        </p:attrNameLst>
                                      </p:cBhvr>
                                      <p:to>
                                        <p:strVal val="visible"/>
                                      </p:to>
                                    </p:set>
                                    <p:anim calcmode="lin" valueType="num">
                                      <p:cBhvr additive="base">
                                        <p:cTn id="71" dur="500" fill="hold"/>
                                        <p:tgtEl>
                                          <p:spTgt spid="376835">
                                            <p:txEl>
                                              <p:pRg st="10" end="1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7683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Whoosh"/>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76835">
                                            <p:txEl>
                                              <p:pRg st="11" end="11"/>
                                            </p:txEl>
                                          </p:spTgt>
                                        </p:tgtEl>
                                        <p:attrNameLst>
                                          <p:attrName>style.visibility</p:attrName>
                                        </p:attrNameLst>
                                      </p:cBhvr>
                                      <p:to>
                                        <p:strVal val="visible"/>
                                      </p:to>
                                    </p:set>
                                    <p:anim calcmode="lin" valueType="num">
                                      <p:cBhvr additive="base">
                                        <p:cTn id="77" dur="500" fill="hold"/>
                                        <p:tgtEl>
                                          <p:spTgt spid="376835">
                                            <p:txEl>
                                              <p:pRg st="11" end="11"/>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7683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3" name="Whoosh"/>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376835">
                                            <p:txEl>
                                              <p:pRg st="12" end="12"/>
                                            </p:txEl>
                                          </p:spTgt>
                                        </p:tgtEl>
                                        <p:attrNameLst>
                                          <p:attrName>style.visibility</p:attrName>
                                        </p:attrNameLst>
                                      </p:cBhvr>
                                      <p:to>
                                        <p:strVal val="visible"/>
                                      </p:to>
                                    </p:set>
                                    <p:anim calcmode="lin" valueType="num">
                                      <p:cBhvr additive="base">
                                        <p:cTn id="83" dur="500" fill="hold"/>
                                        <p:tgtEl>
                                          <p:spTgt spid="376835">
                                            <p:txEl>
                                              <p:pRg st="12" end="12"/>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37683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3" name="Whoosh"/>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76838"/>
                                        </p:tgtEl>
                                        <p:attrNameLst>
                                          <p:attrName>style.visibility</p:attrName>
                                        </p:attrNameLst>
                                      </p:cBhvr>
                                      <p:to>
                                        <p:strVal val="visible"/>
                                      </p:to>
                                    </p:set>
                                    <p:animEffect transition="in" filter="wipe(left)">
                                      <p:cBhvr>
                                        <p:cTn id="89" dur="500"/>
                                        <p:tgtEl>
                                          <p:spTgt spid="376838"/>
                                        </p:tgtEl>
                                      </p:cBhvr>
                                    </p:animEffect>
                                  </p:childTnLst>
                                  <p:subTnLst>
                                    <p:audio>
                                      <p:cMediaNode>
                                        <p:cTn display="0" masterRel="sameClick">
                                          <p:stCondLst>
                                            <p:cond evt="begin" delay="0">
                                              <p:tn val="87"/>
                                            </p:cond>
                                          </p:stCondLst>
                                          <p:endCondLst>
                                            <p:cond evt="onStopAudio" delay="0">
                                              <p:tgtEl>
                                                <p:sldTgt/>
                                              </p:tgtEl>
                                            </p:cond>
                                          </p:endCondLst>
                                        </p:cTn>
                                        <p:tgtEl>
                                          <p:sndTgt r:embed="rId4" name="Vibro Up"/>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76839"/>
                                        </p:tgtEl>
                                        <p:attrNameLst>
                                          <p:attrName>style.visibility</p:attrName>
                                        </p:attrNameLst>
                                      </p:cBhvr>
                                      <p:to>
                                        <p:strVal val="visible"/>
                                      </p:to>
                                    </p:set>
                                    <p:animEffect transition="in" filter="wipe(left)">
                                      <p:cBhvr>
                                        <p:cTn id="94" dur="500"/>
                                        <p:tgtEl>
                                          <p:spTgt spid="376839"/>
                                        </p:tgtEl>
                                      </p:cBhvr>
                                    </p:animEffect>
                                  </p:childTnLst>
                                  <p:subTnLst>
                                    <p:audio>
                                      <p:cMediaNode>
                                        <p:cTn display="0" masterRel="sameClick">
                                          <p:stCondLst>
                                            <p:cond evt="begin" delay="0">
                                              <p:tn val="92"/>
                                            </p:cond>
                                          </p:stCondLst>
                                          <p:endCondLst>
                                            <p:cond evt="onStopAudio" delay="0">
                                              <p:tgtEl>
                                                <p:sldTgt/>
                                              </p:tgtEl>
                                            </p:cond>
                                          </p:endCondLst>
                                        </p:cTn>
                                        <p:tgtEl>
                                          <p:sndTgt r:embed="rId5" name="Chimes"/>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76840"/>
                                        </p:tgtEl>
                                        <p:attrNameLst>
                                          <p:attrName>style.visibility</p:attrName>
                                        </p:attrNameLst>
                                      </p:cBhvr>
                                      <p:to>
                                        <p:strVal val="visible"/>
                                      </p:to>
                                    </p:set>
                                    <p:animEffect transition="in" filter="wipe(down)">
                                      <p:cBhvr>
                                        <p:cTn id="99" dur="580">
                                          <p:stCondLst>
                                            <p:cond delay="0"/>
                                          </p:stCondLst>
                                        </p:cTn>
                                        <p:tgtEl>
                                          <p:spTgt spid="376840"/>
                                        </p:tgtEl>
                                      </p:cBhvr>
                                    </p:animEffect>
                                    <p:anim calcmode="lin" valueType="num">
                                      <p:cBhvr>
                                        <p:cTn id="100" dur="1822" tmFilter="0,0; 0.14,0.36; 0.43,0.73; 0.71,0.91; 1.0,1.0">
                                          <p:stCondLst>
                                            <p:cond delay="0"/>
                                          </p:stCondLst>
                                        </p:cTn>
                                        <p:tgtEl>
                                          <p:spTgt spid="37684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7684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7684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7684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76840"/>
                                        </p:tgtEl>
                                        <p:attrNameLst>
                                          <p:attrName>ppt_y</p:attrName>
                                        </p:attrNameLst>
                                      </p:cBhvr>
                                      <p:tavLst>
                                        <p:tav tm="0" fmla="#ppt_y-sin(pi*$)/81">
                                          <p:val>
                                            <p:fltVal val="0"/>
                                          </p:val>
                                        </p:tav>
                                        <p:tav tm="100000">
                                          <p:val>
                                            <p:fltVal val="1"/>
                                          </p:val>
                                        </p:tav>
                                      </p:tavLst>
                                    </p:anim>
                                    <p:animScale>
                                      <p:cBhvr>
                                        <p:cTn id="105" dur="26">
                                          <p:stCondLst>
                                            <p:cond delay="650"/>
                                          </p:stCondLst>
                                        </p:cTn>
                                        <p:tgtEl>
                                          <p:spTgt spid="376840"/>
                                        </p:tgtEl>
                                      </p:cBhvr>
                                      <p:to x="100000" y="60000"/>
                                    </p:animScale>
                                    <p:animScale>
                                      <p:cBhvr>
                                        <p:cTn id="106" dur="166" decel="50000">
                                          <p:stCondLst>
                                            <p:cond delay="676"/>
                                          </p:stCondLst>
                                        </p:cTn>
                                        <p:tgtEl>
                                          <p:spTgt spid="376840"/>
                                        </p:tgtEl>
                                      </p:cBhvr>
                                      <p:to x="100000" y="100000"/>
                                    </p:animScale>
                                    <p:animScale>
                                      <p:cBhvr>
                                        <p:cTn id="107" dur="26">
                                          <p:stCondLst>
                                            <p:cond delay="1312"/>
                                          </p:stCondLst>
                                        </p:cTn>
                                        <p:tgtEl>
                                          <p:spTgt spid="376840"/>
                                        </p:tgtEl>
                                      </p:cBhvr>
                                      <p:to x="100000" y="80000"/>
                                    </p:animScale>
                                    <p:animScale>
                                      <p:cBhvr>
                                        <p:cTn id="108" dur="166" decel="50000">
                                          <p:stCondLst>
                                            <p:cond delay="1338"/>
                                          </p:stCondLst>
                                        </p:cTn>
                                        <p:tgtEl>
                                          <p:spTgt spid="376840"/>
                                        </p:tgtEl>
                                      </p:cBhvr>
                                      <p:to x="100000" y="100000"/>
                                    </p:animScale>
                                    <p:animScale>
                                      <p:cBhvr>
                                        <p:cTn id="109" dur="26">
                                          <p:stCondLst>
                                            <p:cond delay="1642"/>
                                          </p:stCondLst>
                                        </p:cTn>
                                        <p:tgtEl>
                                          <p:spTgt spid="376840"/>
                                        </p:tgtEl>
                                      </p:cBhvr>
                                      <p:to x="100000" y="90000"/>
                                    </p:animScale>
                                    <p:animScale>
                                      <p:cBhvr>
                                        <p:cTn id="110" dur="166" decel="50000">
                                          <p:stCondLst>
                                            <p:cond delay="1668"/>
                                          </p:stCondLst>
                                        </p:cTn>
                                        <p:tgtEl>
                                          <p:spTgt spid="376840"/>
                                        </p:tgtEl>
                                      </p:cBhvr>
                                      <p:to x="100000" y="100000"/>
                                    </p:animScale>
                                    <p:animScale>
                                      <p:cBhvr>
                                        <p:cTn id="111" dur="26">
                                          <p:stCondLst>
                                            <p:cond delay="1808"/>
                                          </p:stCondLst>
                                        </p:cTn>
                                        <p:tgtEl>
                                          <p:spTgt spid="376840"/>
                                        </p:tgtEl>
                                      </p:cBhvr>
                                      <p:to x="100000" y="95000"/>
                                    </p:animScale>
                                    <p:animScale>
                                      <p:cBhvr>
                                        <p:cTn id="112" dur="166" decel="50000">
                                          <p:stCondLst>
                                            <p:cond delay="1834"/>
                                          </p:stCondLst>
                                        </p:cTn>
                                        <p:tgtEl>
                                          <p:spTgt spid="376840"/>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6" name="String"/>
                                        </p:tgtEl>
                                      </p:cMediaNode>
                                    </p:audio>
                                  </p:sub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376860"/>
                                        </p:tgtEl>
                                        <p:attrNameLst>
                                          <p:attrName>style.visibility</p:attrName>
                                        </p:attrNameLst>
                                      </p:cBhvr>
                                      <p:to>
                                        <p:strVal val="visible"/>
                                      </p:to>
                                    </p:set>
                                    <p:animEffect transition="in" filter="dissolve">
                                      <p:cBhvr>
                                        <p:cTn id="117" dur="500"/>
                                        <p:tgtEl>
                                          <p:spTgt spid="376860"/>
                                        </p:tgtEl>
                                      </p:cBhvr>
                                    </p:animEffect>
                                  </p:childTnLst>
                                  <p:subTnLst>
                                    <p:audio>
                                      <p:cMediaNode>
                                        <p:cTn display="0" masterRel="sameClick">
                                          <p:stCondLst>
                                            <p:cond evt="begin" delay="0">
                                              <p:tn val="115"/>
                                            </p:cond>
                                          </p:stCondLst>
                                          <p:endCondLst>
                                            <p:cond evt="onStopAudio" delay="0">
                                              <p:tgtEl>
                                                <p:sldTgt/>
                                              </p:tgtEl>
                                            </p:cond>
                                          </p:endCondLst>
                                        </p:cTn>
                                        <p:tgtEl>
                                          <p:sndTgt r:embed="rId7" name="Pong"/>
                                        </p:tgtEl>
                                      </p:cMediaNode>
                                    </p:audio>
                                  </p:sub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376870"/>
                                        </p:tgtEl>
                                        <p:attrNameLst>
                                          <p:attrName>style.visibility</p:attrName>
                                        </p:attrNameLst>
                                      </p:cBhvr>
                                      <p:to>
                                        <p:strVal val="visible"/>
                                      </p:to>
                                    </p:set>
                                    <p:animEffect transition="in" filter="dissolve">
                                      <p:cBhvr>
                                        <p:cTn id="122" dur="500"/>
                                        <p:tgtEl>
                                          <p:spTgt spid="376870"/>
                                        </p:tgtEl>
                                      </p:cBhvr>
                                    </p:animEffect>
                                  </p:childTnLst>
                                  <p:subTnLst>
                                    <p:audio>
                                      <p:cMediaNode>
                                        <p:cTn display="0" masterRel="sameClick">
                                          <p:stCondLst>
                                            <p:cond evt="begin" delay="0">
                                              <p:tn val="120"/>
                                            </p:cond>
                                          </p:stCondLst>
                                          <p:endCondLst>
                                            <p:cond evt="onStopAudio" delay="0">
                                              <p:tgtEl>
                                                <p:sldTgt/>
                                              </p:tgtEl>
                                            </p:cond>
                                          </p:endCondLst>
                                        </p:cTn>
                                        <p:tgtEl>
                                          <p:sndTgt r:embed="rId7" name="Pong"/>
                                        </p:tgtEl>
                                      </p:cMediaNode>
                                    </p:audio>
                                  </p:subTnLst>
                                </p:cTn>
                              </p:par>
                            </p:childTnLst>
                          </p:cTn>
                        </p:par>
                        <p:par>
                          <p:cTn id="123" fill="hold">
                            <p:stCondLst>
                              <p:cond delay="500"/>
                            </p:stCondLst>
                            <p:childTnLst>
                              <p:par>
                                <p:cTn id="124" presetID="9" presetClass="entr" presetSubtype="0" fill="hold" grpId="0" nodeType="afterEffect">
                                  <p:stCondLst>
                                    <p:cond delay="0"/>
                                  </p:stCondLst>
                                  <p:childTnLst>
                                    <p:set>
                                      <p:cBhvr>
                                        <p:cTn id="125" dur="1" fill="hold">
                                          <p:stCondLst>
                                            <p:cond delay="0"/>
                                          </p:stCondLst>
                                        </p:cTn>
                                        <p:tgtEl>
                                          <p:spTgt spid="376871"/>
                                        </p:tgtEl>
                                        <p:attrNameLst>
                                          <p:attrName>style.visibility</p:attrName>
                                        </p:attrNameLst>
                                      </p:cBhvr>
                                      <p:to>
                                        <p:strVal val="visible"/>
                                      </p:to>
                                    </p:set>
                                    <p:animEffect transition="in" filter="dissolve">
                                      <p:cBhvr>
                                        <p:cTn id="126" dur="500"/>
                                        <p:tgtEl>
                                          <p:spTgt spid="376871"/>
                                        </p:tgtEl>
                                      </p:cBhvr>
                                    </p:animEffect>
                                  </p:childTnLst>
                                  <p:subTnLst>
                                    <p:audio>
                                      <p:cMediaNode>
                                        <p:cTn display="0" masterRel="sameClick">
                                          <p:stCondLst>
                                            <p:cond evt="begin" delay="0">
                                              <p:tn val="124"/>
                                            </p:cond>
                                          </p:stCondLst>
                                          <p:endCondLst>
                                            <p:cond evt="onStopAudio" delay="0">
                                              <p:tgtEl>
                                                <p:sldTgt/>
                                              </p:tgtEl>
                                            </p:cond>
                                          </p:endCondLst>
                                        </p:cTn>
                                        <p:tgtEl>
                                          <p:sndTgt r:embed="rId7" name="Pong"/>
                                        </p:tgtEl>
                                      </p:cMediaNode>
                                    </p:audio>
                                  </p:subTnLst>
                                </p:cTn>
                              </p:par>
                            </p:childTnLst>
                          </p:cTn>
                        </p:par>
                        <p:par>
                          <p:cTn id="127" fill="hold">
                            <p:stCondLst>
                              <p:cond delay="1000"/>
                            </p:stCondLst>
                            <p:childTnLst>
                              <p:par>
                                <p:cTn id="128" presetID="9" presetClass="entr" presetSubtype="0" fill="hold" grpId="0" nodeType="afterEffect">
                                  <p:stCondLst>
                                    <p:cond delay="0"/>
                                  </p:stCondLst>
                                  <p:childTnLst>
                                    <p:set>
                                      <p:cBhvr>
                                        <p:cTn id="129" dur="1" fill="hold">
                                          <p:stCondLst>
                                            <p:cond delay="0"/>
                                          </p:stCondLst>
                                        </p:cTn>
                                        <p:tgtEl>
                                          <p:spTgt spid="376872"/>
                                        </p:tgtEl>
                                        <p:attrNameLst>
                                          <p:attrName>style.visibility</p:attrName>
                                        </p:attrNameLst>
                                      </p:cBhvr>
                                      <p:to>
                                        <p:strVal val="visible"/>
                                      </p:to>
                                    </p:set>
                                    <p:animEffect transition="in" filter="dissolve">
                                      <p:cBhvr>
                                        <p:cTn id="130" dur="500"/>
                                        <p:tgtEl>
                                          <p:spTgt spid="376872"/>
                                        </p:tgtEl>
                                      </p:cBhvr>
                                    </p:animEffect>
                                  </p:childTnLst>
                                  <p:subTnLst>
                                    <p:audio>
                                      <p:cMediaNode>
                                        <p:cTn display="0" masterRel="sameClick">
                                          <p:stCondLst>
                                            <p:cond evt="begin" delay="0">
                                              <p:tn val="128"/>
                                            </p:cond>
                                          </p:stCondLst>
                                          <p:endCondLst>
                                            <p:cond evt="onStopAudio" delay="0">
                                              <p:tgtEl>
                                                <p:sldTgt/>
                                              </p:tgtEl>
                                            </p:cond>
                                          </p:endCondLst>
                                        </p:cTn>
                                        <p:tgtEl>
                                          <p:sndTgt r:embed="rId7" name="Pong"/>
                                        </p:tgtEl>
                                      </p:cMediaNode>
                                    </p:audio>
                                  </p:subTnLst>
                                </p:cTn>
                              </p:par>
                            </p:childTnLst>
                          </p:cTn>
                        </p:par>
                        <p:par>
                          <p:cTn id="131" fill="hold">
                            <p:stCondLst>
                              <p:cond delay="1500"/>
                            </p:stCondLst>
                            <p:childTnLst>
                              <p:par>
                                <p:cTn id="132" presetID="9" presetClass="entr" presetSubtype="0" fill="hold" grpId="0" nodeType="afterEffect">
                                  <p:stCondLst>
                                    <p:cond delay="0"/>
                                  </p:stCondLst>
                                  <p:childTnLst>
                                    <p:set>
                                      <p:cBhvr>
                                        <p:cTn id="133" dur="1" fill="hold">
                                          <p:stCondLst>
                                            <p:cond delay="0"/>
                                          </p:stCondLst>
                                        </p:cTn>
                                        <p:tgtEl>
                                          <p:spTgt spid="376873"/>
                                        </p:tgtEl>
                                        <p:attrNameLst>
                                          <p:attrName>style.visibility</p:attrName>
                                        </p:attrNameLst>
                                      </p:cBhvr>
                                      <p:to>
                                        <p:strVal val="visible"/>
                                      </p:to>
                                    </p:set>
                                    <p:animEffect transition="in" filter="dissolve">
                                      <p:cBhvr>
                                        <p:cTn id="134" dur="500"/>
                                        <p:tgtEl>
                                          <p:spTgt spid="376873"/>
                                        </p:tgtEl>
                                      </p:cBhvr>
                                    </p:animEffect>
                                  </p:childTnLst>
                                  <p:subTnLst>
                                    <p:audio>
                                      <p:cMediaNode>
                                        <p:cTn display="0" masterRel="sameClick">
                                          <p:stCondLst>
                                            <p:cond evt="begin" delay="0">
                                              <p:tn val="132"/>
                                            </p:cond>
                                          </p:stCondLst>
                                          <p:endCondLst>
                                            <p:cond evt="onStopAudio" delay="0">
                                              <p:tgtEl>
                                                <p:sldTgt/>
                                              </p:tgtEl>
                                            </p:cond>
                                          </p:endCondLst>
                                        </p:cTn>
                                        <p:tgtEl>
                                          <p:sndTgt r:embed="rId7" name="Pong"/>
                                        </p:tgtEl>
                                      </p:cMediaNode>
                                    </p:audio>
                                  </p:subTnLst>
                                </p:cTn>
                              </p:par>
                            </p:childTnLst>
                          </p:cTn>
                        </p:par>
                        <p:par>
                          <p:cTn id="135" fill="hold">
                            <p:stCondLst>
                              <p:cond delay="2000"/>
                            </p:stCondLst>
                            <p:childTnLst>
                              <p:par>
                                <p:cTn id="136" presetID="9" presetClass="entr" presetSubtype="0" fill="hold" grpId="0" nodeType="afterEffect">
                                  <p:stCondLst>
                                    <p:cond delay="0"/>
                                  </p:stCondLst>
                                  <p:childTnLst>
                                    <p:set>
                                      <p:cBhvr>
                                        <p:cTn id="137" dur="1" fill="hold">
                                          <p:stCondLst>
                                            <p:cond delay="0"/>
                                          </p:stCondLst>
                                        </p:cTn>
                                        <p:tgtEl>
                                          <p:spTgt spid="376874"/>
                                        </p:tgtEl>
                                        <p:attrNameLst>
                                          <p:attrName>style.visibility</p:attrName>
                                        </p:attrNameLst>
                                      </p:cBhvr>
                                      <p:to>
                                        <p:strVal val="visible"/>
                                      </p:to>
                                    </p:set>
                                    <p:animEffect transition="in" filter="dissolve">
                                      <p:cBhvr>
                                        <p:cTn id="138" dur="500"/>
                                        <p:tgtEl>
                                          <p:spTgt spid="376874"/>
                                        </p:tgtEl>
                                      </p:cBhvr>
                                    </p:animEffect>
                                  </p:childTnLst>
                                  <p:subTnLst>
                                    <p:audio>
                                      <p:cMediaNode>
                                        <p:cTn display="0" masterRel="sameClick">
                                          <p:stCondLst>
                                            <p:cond evt="begin" delay="0">
                                              <p:tn val="136"/>
                                            </p:cond>
                                          </p:stCondLst>
                                          <p:endCondLst>
                                            <p:cond evt="onStopAudio" delay="0">
                                              <p:tgtEl>
                                                <p:sldTgt/>
                                              </p:tgtEl>
                                            </p:cond>
                                          </p:endCondLst>
                                        </p:cTn>
                                        <p:tgtEl>
                                          <p:sndTgt r:embed="rId7" name="Pong"/>
                                        </p:tgtEl>
                                      </p:cMediaNode>
                                    </p:audio>
                                  </p:subTnLst>
                                </p:cTn>
                              </p:par>
                            </p:childTnLst>
                          </p:cTn>
                        </p:par>
                        <p:par>
                          <p:cTn id="139" fill="hold">
                            <p:stCondLst>
                              <p:cond delay="2500"/>
                            </p:stCondLst>
                            <p:childTnLst>
                              <p:par>
                                <p:cTn id="140" presetID="9" presetClass="entr" presetSubtype="0" fill="hold" grpId="0" nodeType="afterEffect">
                                  <p:stCondLst>
                                    <p:cond delay="0"/>
                                  </p:stCondLst>
                                  <p:childTnLst>
                                    <p:set>
                                      <p:cBhvr>
                                        <p:cTn id="141" dur="1" fill="hold">
                                          <p:stCondLst>
                                            <p:cond delay="0"/>
                                          </p:stCondLst>
                                        </p:cTn>
                                        <p:tgtEl>
                                          <p:spTgt spid="376875"/>
                                        </p:tgtEl>
                                        <p:attrNameLst>
                                          <p:attrName>style.visibility</p:attrName>
                                        </p:attrNameLst>
                                      </p:cBhvr>
                                      <p:to>
                                        <p:strVal val="visible"/>
                                      </p:to>
                                    </p:set>
                                    <p:animEffect transition="in" filter="dissolve">
                                      <p:cBhvr>
                                        <p:cTn id="142" dur="500"/>
                                        <p:tgtEl>
                                          <p:spTgt spid="376875"/>
                                        </p:tgtEl>
                                      </p:cBhvr>
                                    </p:animEffect>
                                  </p:childTnLst>
                                  <p:subTnLst>
                                    <p:audio>
                                      <p:cMediaNode>
                                        <p:cTn display="0" masterRel="sameClick">
                                          <p:stCondLst>
                                            <p:cond evt="begin" delay="0">
                                              <p:tn val="140"/>
                                            </p:cond>
                                          </p:stCondLst>
                                          <p:endCondLst>
                                            <p:cond evt="onStopAudio" delay="0">
                                              <p:tgtEl>
                                                <p:sldTgt/>
                                              </p:tgtEl>
                                            </p:cond>
                                          </p:endCondLst>
                                        </p:cTn>
                                        <p:tgtEl>
                                          <p:sndTgt r:embed="rId7" name="Pong"/>
                                        </p:tgtEl>
                                      </p:cMediaNode>
                                    </p:audio>
                                  </p:subTnLst>
                                </p:cTn>
                              </p:par>
                            </p:childTnLst>
                          </p:cTn>
                        </p:par>
                        <p:par>
                          <p:cTn id="143" fill="hold">
                            <p:stCondLst>
                              <p:cond delay="3000"/>
                            </p:stCondLst>
                            <p:childTnLst>
                              <p:par>
                                <p:cTn id="144" presetID="9" presetClass="entr" presetSubtype="0" fill="hold" grpId="0" nodeType="afterEffect">
                                  <p:stCondLst>
                                    <p:cond delay="0"/>
                                  </p:stCondLst>
                                  <p:childTnLst>
                                    <p:set>
                                      <p:cBhvr>
                                        <p:cTn id="145" dur="1" fill="hold">
                                          <p:stCondLst>
                                            <p:cond delay="0"/>
                                          </p:stCondLst>
                                        </p:cTn>
                                        <p:tgtEl>
                                          <p:spTgt spid="376876"/>
                                        </p:tgtEl>
                                        <p:attrNameLst>
                                          <p:attrName>style.visibility</p:attrName>
                                        </p:attrNameLst>
                                      </p:cBhvr>
                                      <p:to>
                                        <p:strVal val="visible"/>
                                      </p:to>
                                    </p:set>
                                    <p:animEffect transition="in" filter="dissolve">
                                      <p:cBhvr>
                                        <p:cTn id="146" dur="500"/>
                                        <p:tgtEl>
                                          <p:spTgt spid="376876"/>
                                        </p:tgtEl>
                                      </p:cBhvr>
                                    </p:animEffect>
                                  </p:childTnLst>
                                  <p:subTnLst>
                                    <p:audio>
                                      <p:cMediaNode>
                                        <p:cTn display="0" masterRel="sameClick">
                                          <p:stCondLst>
                                            <p:cond evt="begin" delay="0">
                                              <p:tn val="144"/>
                                            </p:cond>
                                          </p:stCondLst>
                                          <p:endCondLst>
                                            <p:cond evt="onStopAudio" delay="0">
                                              <p:tgtEl>
                                                <p:sldTgt/>
                                              </p:tgtEl>
                                            </p:cond>
                                          </p:endCondLst>
                                        </p:cTn>
                                        <p:tgtEl>
                                          <p:sndTgt r:embed="rId7" name="Pong"/>
                                        </p:tgtEl>
                                      </p:cMediaNode>
                                    </p:audio>
                                  </p:subTnLst>
                                </p:cTn>
                              </p:par>
                            </p:childTnLst>
                          </p:cTn>
                        </p:par>
                        <p:par>
                          <p:cTn id="147" fill="hold">
                            <p:stCondLst>
                              <p:cond delay="3500"/>
                            </p:stCondLst>
                            <p:childTnLst>
                              <p:par>
                                <p:cTn id="148" presetID="9" presetClass="entr" presetSubtype="0" fill="hold" grpId="0" nodeType="afterEffect">
                                  <p:stCondLst>
                                    <p:cond delay="0"/>
                                  </p:stCondLst>
                                  <p:childTnLst>
                                    <p:set>
                                      <p:cBhvr>
                                        <p:cTn id="149" dur="1" fill="hold">
                                          <p:stCondLst>
                                            <p:cond delay="0"/>
                                          </p:stCondLst>
                                        </p:cTn>
                                        <p:tgtEl>
                                          <p:spTgt spid="376877"/>
                                        </p:tgtEl>
                                        <p:attrNameLst>
                                          <p:attrName>style.visibility</p:attrName>
                                        </p:attrNameLst>
                                      </p:cBhvr>
                                      <p:to>
                                        <p:strVal val="visible"/>
                                      </p:to>
                                    </p:set>
                                    <p:animEffect transition="in" filter="dissolve">
                                      <p:cBhvr>
                                        <p:cTn id="150" dur="500"/>
                                        <p:tgtEl>
                                          <p:spTgt spid="376877"/>
                                        </p:tgtEl>
                                      </p:cBhvr>
                                    </p:animEffect>
                                  </p:childTnLst>
                                  <p:subTnLst>
                                    <p:audio>
                                      <p:cMediaNode>
                                        <p:cTn display="0" masterRel="sameClick">
                                          <p:stCondLst>
                                            <p:cond evt="begin" delay="0">
                                              <p:tn val="148"/>
                                            </p:cond>
                                          </p:stCondLst>
                                          <p:endCondLst>
                                            <p:cond evt="onStopAudio" delay="0">
                                              <p:tgtEl>
                                                <p:sldTgt/>
                                              </p:tgtEl>
                                            </p:cond>
                                          </p:endCondLst>
                                        </p:cTn>
                                        <p:tgtEl>
                                          <p:sndTgt r:embed="rId7" name="Pong"/>
                                        </p:tgtEl>
                                      </p:cMediaNode>
                                    </p:audio>
                                  </p:subTnLst>
                                </p:cTn>
                              </p:par>
                            </p:childTnLst>
                          </p:cTn>
                        </p:par>
                        <p:par>
                          <p:cTn id="151" fill="hold">
                            <p:stCondLst>
                              <p:cond delay="4000"/>
                            </p:stCondLst>
                            <p:childTnLst>
                              <p:par>
                                <p:cTn id="152" presetID="9" presetClass="entr" presetSubtype="0" fill="hold" grpId="0" nodeType="afterEffect">
                                  <p:stCondLst>
                                    <p:cond delay="0"/>
                                  </p:stCondLst>
                                  <p:childTnLst>
                                    <p:set>
                                      <p:cBhvr>
                                        <p:cTn id="153" dur="1" fill="hold">
                                          <p:stCondLst>
                                            <p:cond delay="0"/>
                                          </p:stCondLst>
                                        </p:cTn>
                                        <p:tgtEl>
                                          <p:spTgt spid="376878"/>
                                        </p:tgtEl>
                                        <p:attrNameLst>
                                          <p:attrName>style.visibility</p:attrName>
                                        </p:attrNameLst>
                                      </p:cBhvr>
                                      <p:to>
                                        <p:strVal val="visible"/>
                                      </p:to>
                                    </p:set>
                                    <p:animEffect transition="in" filter="dissolve">
                                      <p:cBhvr>
                                        <p:cTn id="154" dur="500"/>
                                        <p:tgtEl>
                                          <p:spTgt spid="376878"/>
                                        </p:tgtEl>
                                      </p:cBhvr>
                                    </p:animEffect>
                                  </p:childTnLst>
                                  <p:subTnLst>
                                    <p:audio>
                                      <p:cMediaNode>
                                        <p:cTn display="0" masterRel="sameClick">
                                          <p:stCondLst>
                                            <p:cond evt="begin" delay="0">
                                              <p:tn val="152"/>
                                            </p:cond>
                                          </p:stCondLst>
                                          <p:endCondLst>
                                            <p:cond evt="onStopAudio" delay="0">
                                              <p:tgtEl>
                                                <p:sldTgt/>
                                              </p:tgtEl>
                                            </p:cond>
                                          </p:endCondLst>
                                        </p:cTn>
                                        <p:tgtEl>
                                          <p:sndTgt r:embed="rId7" name="Pong"/>
                                        </p:tgtEl>
                                      </p:cMediaNode>
                                    </p:audio>
                                  </p:subTnLst>
                                </p:cTn>
                              </p:par>
                            </p:childTnLst>
                          </p:cTn>
                        </p:par>
                        <p:par>
                          <p:cTn id="155" fill="hold">
                            <p:stCondLst>
                              <p:cond delay="4500"/>
                            </p:stCondLst>
                            <p:childTnLst>
                              <p:par>
                                <p:cTn id="156" presetID="9" presetClass="entr" presetSubtype="0" fill="hold" grpId="0" nodeType="afterEffect">
                                  <p:stCondLst>
                                    <p:cond delay="0"/>
                                  </p:stCondLst>
                                  <p:childTnLst>
                                    <p:set>
                                      <p:cBhvr>
                                        <p:cTn id="157" dur="1" fill="hold">
                                          <p:stCondLst>
                                            <p:cond delay="0"/>
                                          </p:stCondLst>
                                        </p:cTn>
                                        <p:tgtEl>
                                          <p:spTgt spid="376879"/>
                                        </p:tgtEl>
                                        <p:attrNameLst>
                                          <p:attrName>style.visibility</p:attrName>
                                        </p:attrNameLst>
                                      </p:cBhvr>
                                      <p:to>
                                        <p:strVal val="visible"/>
                                      </p:to>
                                    </p:set>
                                    <p:animEffect transition="in" filter="dissolve">
                                      <p:cBhvr>
                                        <p:cTn id="158" dur="500"/>
                                        <p:tgtEl>
                                          <p:spTgt spid="376879"/>
                                        </p:tgtEl>
                                      </p:cBhvr>
                                    </p:animEffect>
                                  </p:childTnLst>
                                  <p:subTnLst>
                                    <p:audio>
                                      <p:cMediaNode>
                                        <p:cTn display="0" masterRel="sameClick">
                                          <p:stCondLst>
                                            <p:cond evt="begin" delay="0">
                                              <p:tn val="156"/>
                                            </p:cond>
                                          </p:stCondLst>
                                          <p:endCondLst>
                                            <p:cond evt="onStopAudio" delay="0">
                                              <p:tgtEl>
                                                <p:sldTgt/>
                                              </p:tgtEl>
                                            </p:cond>
                                          </p:endCondLst>
                                        </p:cTn>
                                        <p:tgtEl>
                                          <p:sndTgt r:embed="rId7" name="Pong"/>
                                        </p:tgtEl>
                                      </p:cMediaNode>
                                    </p:audio>
                                  </p:subTnLst>
                                </p:cTn>
                              </p:par>
                            </p:childTnLst>
                          </p:cTn>
                        </p:par>
                        <p:par>
                          <p:cTn id="159" fill="hold">
                            <p:stCondLst>
                              <p:cond delay="5000"/>
                            </p:stCondLst>
                            <p:childTnLst>
                              <p:par>
                                <p:cTn id="160" presetID="9" presetClass="entr" presetSubtype="0" fill="hold" grpId="0" nodeType="afterEffect">
                                  <p:stCondLst>
                                    <p:cond delay="0"/>
                                  </p:stCondLst>
                                  <p:childTnLst>
                                    <p:set>
                                      <p:cBhvr>
                                        <p:cTn id="161" dur="1" fill="hold">
                                          <p:stCondLst>
                                            <p:cond delay="0"/>
                                          </p:stCondLst>
                                        </p:cTn>
                                        <p:tgtEl>
                                          <p:spTgt spid="376880"/>
                                        </p:tgtEl>
                                        <p:attrNameLst>
                                          <p:attrName>style.visibility</p:attrName>
                                        </p:attrNameLst>
                                      </p:cBhvr>
                                      <p:to>
                                        <p:strVal val="visible"/>
                                      </p:to>
                                    </p:set>
                                    <p:animEffect transition="in" filter="dissolve">
                                      <p:cBhvr>
                                        <p:cTn id="162" dur="500"/>
                                        <p:tgtEl>
                                          <p:spTgt spid="376880"/>
                                        </p:tgtEl>
                                      </p:cBhvr>
                                    </p:animEffect>
                                  </p:childTnLst>
                                  <p:subTnLst>
                                    <p:audio>
                                      <p:cMediaNode>
                                        <p:cTn display="0" masterRel="sameClick">
                                          <p:stCondLst>
                                            <p:cond evt="begin" delay="0">
                                              <p:tn val="160"/>
                                            </p:cond>
                                          </p:stCondLst>
                                          <p:endCondLst>
                                            <p:cond evt="onStopAudio" delay="0">
                                              <p:tgtEl>
                                                <p:sldTgt/>
                                              </p:tgtEl>
                                            </p:cond>
                                          </p:endCondLst>
                                        </p:cTn>
                                        <p:tgtEl>
                                          <p:sndTgt r:embed="rId7" name="Pong"/>
                                        </p:tgtEl>
                                      </p:cMediaNode>
                                    </p:audio>
                                  </p:subTnLst>
                                </p:cTn>
                              </p:par>
                            </p:childTnLst>
                          </p:cTn>
                        </p:par>
                        <p:par>
                          <p:cTn id="163" fill="hold">
                            <p:stCondLst>
                              <p:cond delay="5500"/>
                            </p:stCondLst>
                            <p:childTnLst>
                              <p:par>
                                <p:cTn id="164" presetID="9" presetClass="entr" presetSubtype="0" fill="hold" grpId="0" nodeType="afterEffect">
                                  <p:stCondLst>
                                    <p:cond delay="0"/>
                                  </p:stCondLst>
                                  <p:childTnLst>
                                    <p:set>
                                      <p:cBhvr>
                                        <p:cTn id="165" dur="1" fill="hold">
                                          <p:stCondLst>
                                            <p:cond delay="0"/>
                                          </p:stCondLst>
                                        </p:cTn>
                                        <p:tgtEl>
                                          <p:spTgt spid="376881"/>
                                        </p:tgtEl>
                                        <p:attrNameLst>
                                          <p:attrName>style.visibility</p:attrName>
                                        </p:attrNameLst>
                                      </p:cBhvr>
                                      <p:to>
                                        <p:strVal val="visible"/>
                                      </p:to>
                                    </p:set>
                                    <p:animEffect transition="in" filter="dissolve">
                                      <p:cBhvr>
                                        <p:cTn id="166" dur="500"/>
                                        <p:tgtEl>
                                          <p:spTgt spid="376881"/>
                                        </p:tgtEl>
                                      </p:cBhvr>
                                    </p:animEffect>
                                  </p:childTnLst>
                                  <p:subTnLst>
                                    <p:audio>
                                      <p:cMediaNode>
                                        <p:cTn display="0" masterRel="sameClick">
                                          <p:stCondLst>
                                            <p:cond evt="begin" delay="0">
                                              <p:tn val="164"/>
                                            </p:cond>
                                          </p:stCondLst>
                                          <p:endCondLst>
                                            <p:cond evt="onStopAudio" delay="0">
                                              <p:tgtEl>
                                                <p:sldTgt/>
                                              </p:tgtEl>
                                            </p:cond>
                                          </p:endCondLst>
                                        </p:cTn>
                                        <p:tgtEl>
                                          <p:sndTgt r:embed="rId7" name="Pong"/>
                                        </p:tgtEl>
                                      </p:cMediaNode>
                                    </p:audio>
                                  </p:subTnLst>
                                </p:cTn>
                              </p:par>
                            </p:childTnLst>
                          </p:cTn>
                        </p:par>
                        <p:par>
                          <p:cTn id="167" fill="hold">
                            <p:stCondLst>
                              <p:cond delay="6000"/>
                            </p:stCondLst>
                            <p:childTnLst>
                              <p:par>
                                <p:cTn id="168" presetID="9" presetClass="entr" presetSubtype="0" fill="hold" grpId="0" nodeType="afterEffect">
                                  <p:stCondLst>
                                    <p:cond delay="0"/>
                                  </p:stCondLst>
                                  <p:childTnLst>
                                    <p:set>
                                      <p:cBhvr>
                                        <p:cTn id="169" dur="1" fill="hold">
                                          <p:stCondLst>
                                            <p:cond delay="0"/>
                                          </p:stCondLst>
                                        </p:cTn>
                                        <p:tgtEl>
                                          <p:spTgt spid="376882"/>
                                        </p:tgtEl>
                                        <p:attrNameLst>
                                          <p:attrName>style.visibility</p:attrName>
                                        </p:attrNameLst>
                                      </p:cBhvr>
                                      <p:to>
                                        <p:strVal val="visible"/>
                                      </p:to>
                                    </p:set>
                                    <p:animEffect transition="in" filter="dissolve">
                                      <p:cBhvr>
                                        <p:cTn id="170" dur="500"/>
                                        <p:tgtEl>
                                          <p:spTgt spid="376882"/>
                                        </p:tgtEl>
                                      </p:cBhvr>
                                    </p:animEffect>
                                  </p:childTnLst>
                                  <p:subTnLst>
                                    <p:audio>
                                      <p:cMediaNode>
                                        <p:cTn display="0" masterRel="sameClick">
                                          <p:stCondLst>
                                            <p:cond evt="begin" delay="0">
                                              <p:tn val="168"/>
                                            </p:cond>
                                          </p:stCondLst>
                                          <p:endCondLst>
                                            <p:cond evt="onStopAudio" delay="0">
                                              <p:tgtEl>
                                                <p:sldTgt/>
                                              </p:tgtEl>
                                            </p:cond>
                                          </p:endCondLst>
                                        </p:cTn>
                                        <p:tgtEl>
                                          <p:sndTgt r:embed="rId7" name="Pong"/>
                                        </p:tgtEl>
                                      </p:cMediaNode>
                                    </p:audio>
                                  </p:subTnLst>
                                </p:cTn>
                              </p:par>
                            </p:childTnLst>
                          </p:cTn>
                        </p:par>
                        <p:par>
                          <p:cTn id="171" fill="hold">
                            <p:stCondLst>
                              <p:cond delay="6500"/>
                            </p:stCondLst>
                            <p:childTnLst>
                              <p:par>
                                <p:cTn id="172" presetID="9" presetClass="entr" presetSubtype="0" fill="hold" grpId="0" nodeType="afterEffect">
                                  <p:stCondLst>
                                    <p:cond delay="0"/>
                                  </p:stCondLst>
                                  <p:childTnLst>
                                    <p:set>
                                      <p:cBhvr>
                                        <p:cTn id="173" dur="1" fill="hold">
                                          <p:stCondLst>
                                            <p:cond delay="0"/>
                                          </p:stCondLst>
                                        </p:cTn>
                                        <p:tgtEl>
                                          <p:spTgt spid="376883"/>
                                        </p:tgtEl>
                                        <p:attrNameLst>
                                          <p:attrName>style.visibility</p:attrName>
                                        </p:attrNameLst>
                                      </p:cBhvr>
                                      <p:to>
                                        <p:strVal val="visible"/>
                                      </p:to>
                                    </p:set>
                                    <p:animEffect transition="in" filter="dissolve">
                                      <p:cBhvr>
                                        <p:cTn id="174" dur="500"/>
                                        <p:tgtEl>
                                          <p:spTgt spid="376883"/>
                                        </p:tgtEl>
                                      </p:cBhvr>
                                    </p:animEffect>
                                  </p:childTnLst>
                                  <p:subTnLst>
                                    <p:audio>
                                      <p:cMediaNode>
                                        <p:cTn display="0" masterRel="sameClick">
                                          <p:stCondLst>
                                            <p:cond evt="begin" delay="0">
                                              <p:tn val="172"/>
                                            </p:cond>
                                          </p:stCondLst>
                                          <p:endCondLst>
                                            <p:cond evt="onStopAudio" delay="0">
                                              <p:tgtEl>
                                                <p:sldTgt/>
                                              </p:tgtEl>
                                            </p:cond>
                                          </p:endCondLst>
                                        </p:cTn>
                                        <p:tgtEl>
                                          <p:sndTgt r:embed="rId7" name="Pong"/>
                                        </p:tgtEl>
                                      </p:cMediaNode>
                                    </p:audio>
                                  </p:subTnLst>
                                </p:cTn>
                              </p:par>
                            </p:childTnLst>
                          </p:cTn>
                        </p:par>
                        <p:par>
                          <p:cTn id="175" fill="hold">
                            <p:stCondLst>
                              <p:cond delay="7000"/>
                            </p:stCondLst>
                            <p:childTnLst>
                              <p:par>
                                <p:cTn id="176" presetID="9" presetClass="entr" presetSubtype="0" fill="hold" grpId="0" nodeType="afterEffect">
                                  <p:stCondLst>
                                    <p:cond delay="0"/>
                                  </p:stCondLst>
                                  <p:childTnLst>
                                    <p:set>
                                      <p:cBhvr>
                                        <p:cTn id="177" dur="1" fill="hold">
                                          <p:stCondLst>
                                            <p:cond delay="0"/>
                                          </p:stCondLst>
                                        </p:cTn>
                                        <p:tgtEl>
                                          <p:spTgt spid="376884"/>
                                        </p:tgtEl>
                                        <p:attrNameLst>
                                          <p:attrName>style.visibility</p:attrName>
                                        </p:attrNameLst>
                                      </p:cBhvr>
                                      <p:to>
                                        <p:strVal val="visible"/>
                                      </p:to>
                                    </p:set>
                                    <p:animEffect transition="in" filter="dissolve">
                                      <p:cBhvr>
                                        <p:cTn id="178" dur="500"/>
                                        <p:tgtEl>
                                          <p:spTgt spid="376884"/>
                                        </p:tgtEl>
                                      </p:cBhvr>
                                    </p:animEffect>
                                  </p:childTnLst>
                                  <p:subTnLst>
                                    <p:audio>
                                      <p:cMediaNode>
                                        <p:cTn display="0" masterRel="sameClick">
                                          <p:stCondLst>
                                            <p:cond evt="begin" delay="0">
                                              <p:tn val="176"/>
                                            </p:cond>
                                          </p:stCondLst>
                                          <p:endCondLst>
                                            <p:cond evt="onStopAudio" delay="0">
                                              <p:tgtEl>
                                                <p:sldTgt/>
                                              </p:tgtEl>
                                            </p:cond>
                                          </p:endCondLst>
                                        </p:cTn>
                                        <p:tgtEl>
                                          <p:sndTgt r:embed="rId7" name="Pong"/>
                                        </p:tgtEl>
                                      </p:cMediaNode>
                                    </p:audio>
                                  </p:sub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376886"/>
                                        </p:tgtEl>
                                        <p:attrNameLst>
                                          <p:attrName>style.visibility</p:attrName>
                                        </p:attrNameLst>
                                      </p:cBhvr>
                                      <p:to>
                                        <p:strVal val="visible"/>
                                      </p:to>
                                    </p:set>
                                    <p:animEffect transition="in" filter="wipe(left)">
                                      <p:cBhvr>
                                        <p:cTn id="183" dur="500"/>
                                        <p:tgtEl>
                                          <p:spTgt spid="376886"/>
                                        </p:tgtEl>
                                      </p:cBhvr>
                                    </p:animEffect>
                                  </p:childTnLst>
                                  <p:subTnLst>
                                    <p:audio>
                                      <p:cMediaNode>
                                        <p:cTn display="0" masterRel="sameClick">
                                          <p:stCondLst>
                                            <p:cond evt="begin" delay="0">
                                              <p:tn val="181"/>
                                            </p:cond>
                                          </p:stCondLst>
                                          <p:endCondLst>
                                            <p:cond evt="onStopAudio" delay="0">
                                              <p:tgtEl>
                                                <p:sldTgt/>
                                              </p:tgtEl>
                                            </p:cond>
                                          </p:endCondLst>
                                        </p:cTn>
                                        <p:tgtEl>
                                          <p:sndTgt r:embed="rId5" name="Chimes"/>
                                        </p:tgtEl>
                                      </p:cMediaNode>
                                    </p:audio>
                                  </p:sub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376887"/>
                                        </p:tgtEl>
                                        <p:attrNameLst>
                                          <p:attrName>style.visibility</p:attrName>
                                        </p:attrNameLst>
                                      </p:cBhvr>
                                      <p:to>
                                        <p:strVal val="visible"/>
                                      </p:to>
                                    </p:set>
                                    <p:animEffect transition="in" filter="wipe(left)">
                                      <p:cBhvr>
                                        <p:cTn id="188" dur="500"/>
                                        <p:tgtEl>
                                          <p:spTgt spid="376887"/>
                                        </p:tgtEl>
                                      </p:cBhvr>
                                    </p:animEffect>
                                  </p:childTnLst>
                                  <p:subTnLst>
                                    <p:audio>
                                      <p:cMediaNode>
                                        <p:cTn display="0" masterRel="sameClick">
                                          <p:stCondLst>
                                            <p:cond evt="begin" delay="0">
                                              <p:tn val="186"/>
                                            </p:cond>
                                          </p:stCondLst>
                                          <p:endCondLst>
                                            <p:cond evt="onStopAudio" delay="0">
                                              <p:tgtEl>
                                                <p:sldTgt/>
                                              </p:tgtEl>
                                            </p:cond>
                                          </p:endCondLst>
                                        </p:cTn>
                                        <p:tgtEl>
                                          <p:sndTgt r:embed="rId8"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P spid="376838" grpId="0" animBg="1"/>
      <p:bldP spid="376839" grpId="0" animBg="1"/>
      <p:bldP spid="376840" grpId="0" animBg="1"/>
      <p:bldP spid="376860" grpId="0" animBg="1"/>
      <p:bldP spid="376870" grpId="0" animBg="1"/>
      <p:bldP spid="376871" grpId="0" animBg="1"/>
      <p:bldP spid="376872" grpId="0" animBg="1"/>
      <p:bldP spid="376873" grpId="0" animBg="1"/>
      <p:bldP spid="376874" grpId="0" animBg="1"/>
      <p:bldP spid="376875" grpId="0" animBg="1"/>
      <p:bldP spid="376876" grpId="0" animBg="1"/>
      <p:bldP spid="376877" grpId="0" animBg="1"/>
      <p:bldP spid="376878" grpId="0" animBg="1"/>
      <p:bldP spid="376879" grpId="0" animBg="1"/>
      <p:bldP spid="376880" grpId="0" animBg="1"/>
      <p:bldP spid="376881" grpId="0" animBg="1"/>
      <p:bldP spid="376882" grpId="0" animBg="1"/>
      <p:bldP spid="376883" grpId="0" animBg="1"/>
      <p:bldP spid="376884" grpId="0" animBg="1"/>
      <p:bldP spid="37688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Bacteria as pathogens</a:t>
            </a:r>
          </a:p>
        </p:txBody>
      </p:sp>
      <p:sp>
        <p:nvSpPr>
          <p:cNvPr id="382979" name="Rectangle 3" descr="Rectangle: Click to edit Master text styles&#10;Second level&#10;Third level&#10;Fourth level&#10;Fifth level"/>
          <p:cNvSpPr>
            <a:spLocks noGrp="1" noChangeArrowheads="1"/>
          </p:cNvSpPr>
          <p:nvPr>
            <p:ph type="body" idx="1"/>
          </p:nvPr>
        </p:nvSpPr>
        <p:spPr>
          <a:xfrm>
            <a:off x="860425" y="1371600"/>
            <a:ext cx="7331075" cy="5486400"/>
          </a:xfrm>
        </p:spPr>
        <p:txBody>
          <a:bodyPr/>
          <a:lstStyle/>
          <a:p>
            <a:pPr eaLnBrk="1" hangingPunct="1"/>
            <a:r>
              <a:rPr lang="en-US"/>
              <a:t>Disease-causing microbes</a:t>
            </a:r>
          </a:p>
          <a:p>
            <a:pPr lvl="1" eaLnBrk="1" hangingPunct="1"/>
            <a:r>
              <a:rPr lang="en-US" u="sng">
                <a:solidFill>
                  <a:srgbClr val="CC0000"/>
                </a:solidFill>
              </a:rPr>
              <a:t>plant diseases</a:t>
            </a:r>
          </a:p>
          <a:p>
            <a:pPr lvl="2" eaLnBrk="1" hangingPunct="1"/>
            <a:r>
              <a:rPr lang="en-US"/>
              <a:t>wilts, fruit rot, blights</a:t>
            </a:r>
          </a:p>
          <a:p>
            <a:pPr lvl="1" eaLnBrk="1" hangingPunct="1"/>
            <a:r>
              <a:rPr lang="en-US" u="sng">
                <a:solidFill>
                  <a:srgbClr val="CC0000"/>
                </a:solidFill>
              </a:rPr>
              <a:t>animal diseases</a:t>
            </a:r>
          </a:p>
          <a:p>
            <a:pPr lvl="2" eaLnBrk="1" hangingPunct="1"/>
            <a:r>
              <a:rPr lang="en-US"/>
              <a:t>tooth decay, ulcers</a:t>
            </a:r>
          </a:p>
          <a:p>
            <a:pPr lvl="2" eaLnBrk="1" hangingPunct="1"/>
            <a:r>
              <a:rPr lang="en-US"/>
              <a:t>anthrax, botulism</a:t>
            </a:r>
          </a:p>
          <a:p>
            <a:pPr lvl="2" eaLnBrk="1" hangingPunct="1"/>
            <a:r>
              <a:rPr lang="en-US"/>
              <a:t>plague, leprosy, “flesh-eating” disease</a:t>
            </a:r>
          </a:p>
          <a:p>
            <a:pPr lvl="2" eaLnBrk="1" hangingPunct="1"/>
            <a:r>
              <a:rPr lang="en-US"/>
              <a:t>STDs: gonorrhea, chlamydia </a:t>
            </a:r>
          </a:p>
          <a:p>
            <a:pPr lvl="2" eaLnBrk="1" hangingPunct="1"/>
            <a:r>
              <a:rPr lang="en-US"/>
              <a:t>typhoid, cholera </a:t>
            </a:r>
          </a:p>
          <a:p>
            <a:pPr lvl="2" eaLnBrk="1" hangingPunct="1"/>
            <a:r>
              <a:rPr lang="en-US"/>
              <a:t>TB, pneumonia</a:t>
            </a:r>
          </a:p>
          <a:p>
            <a:pPr lvl="2" eaLnBrk="1" hangingPunct="1"/>
            <a:r>
              <a:rPr lang="en-US"/>
              <a:t>lyme disease</a:t>
            </a:r>
          </a:p>
        </p:txBody>
      </p:sp>
      <p:pic>
        <p:nvPicPr>
          <p:cNvPr id="382980" name="Picture 4"/>
          <p:cNvPicPr>
            <a:picLocks noChangeAspect="1" noChangeArrowheads="1"/>
          </p:cNvPicPr>
          <p:nvPr/>
        </p:nvPicPr>
        <p:blipFill>
          <a:blip r:embed="rId6"/>
          <a:srcRect/>
          <a:stretch>
            <a:fillRect/>
          </a:stretch>
        </p:blipFill>
        <p:spPr bwMode="auto">
          <a:xfrm>
            <a:off x="5427663" y="1858963"/>
            <a:ext cx="3357562" cy="23812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1" name="Picture 5"/>
          <p:cNvPicPr>
            <a:picLocks noChangeAspect="1" noChangeArrowheads="1"/>
          </p:cNvPicPr>
          <p:nvPr/>
        </p:nvPicPr>
        <p:blipFill>
          <a:blip r:embed="rId7"/>
          <a:srcRect l="12000" t="21819" r="7201" b="14546"/>
          <a:stretch>
            <a:fillRect/>
          </a:stretch>
        </p:blipFill>
        <p:spPr bwMode="auto">
          <a:xfrm>
            <a:off x="7204075" y="433388"/>
            <a:ext cx="1785938" cy="185578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3" name="Picture 7"/>
          <p:cNvPicPr>
            <a:picLocks noChangeAspect="1" noChangeArrowheads="1"/>
          </p:cNvPicPr>
          <p:nvPr/>
        </p:nvPicPr>
        <p:blipFill>
          <a:blip r:embed="rId8"/>
          <a:srcRect/>
          <a:stretch>
            <a:fillRect/>
          </a:stretch>
        </p:blipFill>
        <p:spPr bwMode="auto">
          <a:xfrm>
            <a:off x="5318125" y="5130800"/>
            <a:ext cx="3521075" cy="164306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4" name="Picture 8"/>
          <p:cNvPicPr>
            <a:picLocks noChangeAspect="1" noChangeArrowheads="1"/>
          </p:cNvPicPr>
          <p:nvPr/>
        </p:nvPicPr>
        <p:blipFill>
          <a:blip r:embed="rId9"/>
          <a:srcRect/>
          <a:stretch>
            <a:fillRect/>
          </a:stretch>
        </p:blipFill>
        <p:spPr bwMode="auto">
          <a:xfrm>
            <a:off x="39688" y="5321300"/>
            <a:ext cx="1708150" cy="1474788"/>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 calcmode="lin" valueType="num">
                                      <p:cBhvr additive="base">
                                        <p:cTn id="7" dur="500" fill="hold"/>
                                        <p:tgtEl>
                                          <p:spTgt spid="382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2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2979">
                                            <p:txEl>
                                              <p:pRg st="1" end="1"/>
                                            </p:txEl>
                                          </p:spTgt>
                                        </p:tgtEl>
                                        <p:attrNameLst>
                                          <p:attrName>style.visibility</p:attrName>
                                        </p:attrNameLst>
                                      </p:cBhvr>
                                      <p:to>
                                        <p:strVal val="visible"/>
                                      </p:to>
                                    </p:set>
                                    <p:anim calcmode="lin" valueType="num">
                                      <p:cBhvr additive="base">
                                        <p:cTn id="13" dur="500" fill="hold"/>
                                        <p:tgtEl>
                                          <p:spTgt spid="382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2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2979">
                                            <p:txEl>
                                              <p:pRg st="2" end="2"/>
                                            </p:txEl>
                                          </p:spTgt>
                                        </p:tgtEl>
                                        <p:attrNameLst>
                                          <p:attrName>style.visibility</p:attrName>
                                        </p:attrNameLst>
                                      </p:cBhvr>
                                      <p:to>
                                        <p:strVal val="visible"/>
                                      </p:to>
                                    </p:set>
                                    <p:anim calcmode="lin" valueType="num">
                                      <p:cBhvr additive="base">
                                        <p:cTn id="19" dur="500" fill="hold"/>
                                        <p:tgtEl>
                                          <p:spTgt spid="382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2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2980"/>
                                        </p:tgtEl>
                                        <p:attrNameLst>
                                          <p:attrName>style.visibility</p:attrName>
                                        </p:attrNameLst>
                                      </p:cBhvr>
                                      <p:to>
                                        <p:strVal val="visible"/>
                                      </p:to>
                                    </p:set>
                                    <p:animEffect transition="in" filter="wipe(left)">
                                      <p:cBhvr>
                                        <p:cTn id="25" dur="500"/>
                                        <p:tgtEl>
                                          <p:spTgt spid="382980"/>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2981"/>
                                        </p:tgtEl>
                                        <p:attrNameLst>
                                          <p:attrName>style.visibility</p:attrName>
                                        </p:attrNameLst>
                                      </p:cBhvr>
                                      <p:to>
                                        <p:strVal val="visible"/>
                                      </p:to>
                                    </p:set>
                                    <p:animEffect transition="in" filter="wipe(left)">
                                      <p:cBhvr>
                                        <p:cTn id="30" dur="500"/>
                                        <p:tgtEl>
                                          <p:spTgt spid="382981"/>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2979">
                                            <p:txEl>
                                              <p:pRg st="3" end="3"/>
                                            </p:txEl>
                                          </p:spTgt>
                                        </p:tgtEl>
                                        <p:attrNameLst>
                                          <p:attrName>style.visibility</p:attrName>
                                        </p:attrNameLst>
                                      </p:cBhvr>
                                      <p:to>
                                        <p:strVal val="visible"/>
                                      </p:to>
                                    </p:set>
                                    <p:anim calcmode="lin" valueType="num">
                                      <p:cBhvr additive="base">
                                        <p:cTn id="35" dur="500" fill="hold"/>
                                        <p:tgtEl>
                                          <p:spTgt spid="382979">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29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2979">
                                            <p:txEl>
                                              <p:pRg st="4" end="4"/>
                                            </p:txEl>
                                          </p:spTgt>
                                        </p:tgtEl>
                                        <p:attrNameLst>
                                          <p:attrName>style.visibility</p:attrName>
                                        </p:attrNameLst>
                                      </p:cBhvr>
                                      <p:to>
                                        <p:strVal val="visible"/>
                                      </p:to>
                                    </p:set>
                                    <p:anim calcmode="lin" valueType="num">
                                      <p:cBhvr additive="base">
                                        <p:cTn id="41" dur="500" fill="hold"/>
                                        <p:tgtEl>
                                          <p:spTgt spid="382979">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29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2979">
                                            <p:txEl>
                                              <p:pRg st="5" end="5"/>
                                            </p:txEl>
                                          </p:spTgt>
                                        </p:tgtEl>
                                        <p:attrNameLst>
                                          <p:attrName>style.visibility</p:attrName>
                                        </p:attrNameLst>
                                      </p:cBhvr>
                                      <p:to>
                                        <p:strVal val="visible"/>
                                      </p:to>
                                    </p:set>
                                    <p:anim calcmode="lin" valueType="num">
                                      <p:cBhvr additive="base">
                                        <p:cTn id="47" dur="500" fill="hold"/>
                                        <p:tgtEl>
                                          <p:spTgt spid="382979">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29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82979">
                                            <p:txEl>
                                              <p:pRg st="6" end="6"/>
                                            </p:txEl>
                                          </p:spTgt>
                                        </p:tgtEl>
                                        <p:attrNameLst>
                                          <p:attrName>style.visibility</p:attrName>
                                        </p:attrNameLst>
                                      </p:cBhvr>
                                      <p:to>
                                        <p:strVal val="visible"/>
                                      </p:to>
                                    </p:set>
                                    <p:anim calcmode="lin" valueType="num">
                                      <p:cBhvr additive="base">
                                        <p:cTn id="53" dur="500" fill="hold"/>
                                        <p:tgtEl>
                                          <p:spTgt spid="382979">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829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82979">
                                            <p:txEl>
                                              <p:pRg st="7" end="7"/>
                                            </p:txEl>
                                          </p:spTgt>
                                        </p:tgtEl>
                                        <p:attrNameLst>
                                          <p:attrName>style.visibility</p:attrName>
                                        </p:attrNameLst>
                                      </p:cBhvr>
                                      <p:to>
                                        <p:strVal val="visible"/>
                                      </p:to>
                                    </p:set>
                                    <p:anim calcmode="lin" valueType="num">
                                      <p:cBhvr additive="base">
                                        <p:cTn id="59" dur="500" fill="hold"/>
                                        <p:tgtEl>
                                          <p:spTgt spid="382979">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297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2979">
                                            <p:txEl>
                                              <p:pRg st="8" end="8"/>
                                            </p:txEl>
                                          </p:spTgt>
                                        </p:tgtEl>
                                        <p:attrNameLst>
                                          <p:attrName>style.visibility</p:attrName>
                                        </p:attrNameLst>
                                      </p:cBhvr>
                                      <p:to>
                                        <p:strVal val="visible"/>
                                      </p:to>
                                    </p:set>
                                    <p:anim calcmode="lin" valueType="num">
                                      <p:cBhvr additive="base">
                                        <p:cTn id="65" dur="500" fill="hold"/>
                                        <p:tgtEl>
                                          <p:spTgt spid="382979">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297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82983"/>
                                        </p:tgtEl>
                                        <p:attrNameLst>
                                          <p:attrName>style.visibility</p:attrName>
                                        </p:attrNameLst>
                                      </p:cBhvr>
                                      <p:to>
                                        <p:strVal val="visible"/>
                                      </p:to>
                                    </p:set>
                                    <p:animEffect transition="in" filter="wipe(left)">
                                      <p:cBhvr>
                                        <p:cTn id="71" dur="500"/>
                                        <p:tgtEl>
                                          <p:spTgt spid="382983"/>
                                        </p:tgtEl>
                                      </p:cBhvr>
                                    </p:animEffect>
                                  </p:childTnLst>
                                  <p:subTnLst>
                                    <p:audio>
                                      <p:cMediaNode>
                                        <p:cTn display="0" masterRel="sameClick">
                                          <p:stCondLst>
                                            <p:cond evt="begin" delay="0">
                                              <p:tn val="69"/>
                                            </p:cond>
                                          </p:stCondLst>
                                          <p:endCondLst>
                                            <p:cond evt="onStopAudio" delay="0">
                                              <p:tgtEl>
                                                <p:sldTgt/>
                                              </p:tgtEl>
                                            </p:cond>
                                          </p:endCondLst>
                                        </p:cTn>
                                        <p:tgtEl>
                                          <p:sndTgt r:embed="rId4" name="Vibro Up"/>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82979">
                                            <p:txEl>
                                              <p:pRg st="9" end="9"/>
                                            </p:txEl>
                                          </p:spTgt>
                                        </p:tgtEl>
                                        <p:attrNameLst>
                                          <p:attrName>style.visibility</p:attrName>
                                        </p:attrNameLst>
                                      </p:cBhvr>
                                      <p:to>
                                        <p:strVal val="visible"/>
                                      </p:to>
                                    </p:set>
                                    <p:anim calcmode="lin" valueType="num">
                                      <p:cBhvr additive="base">
                                        <p:cTn id="76" dur="500" fill="hold"/>
                                        <p:tgtEl>
                                          <p:spTgt spid="382979">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38297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82979">
                                            <p:txEl>
                                              <p:pRg st="10" end="10"/>
                                            </p:txEl>
                                          </p:spTgt>
                                        </p:tgtEl>
                                        <p:attrNameLst>
                                          <p:attrName>style.visibility</p:attrName>
                                        </p:attrNameLst>
                                      </p:cBhvr>
                                      <p:to>
                                        <p:strVal val="visible"/>
                                      </p:to>
                                    </p:set>
                                    <p:anim calcmode="lin" valueType="num">
                                      <p:cBhvr additive="base">
                                        <p:cTn id="82" dur="500" fill="hold"/>
                                        <p:tgtEl>
                                          <p:spTgt spid="382979">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8297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Whoosh"/>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82984"/>
                                        </p:tgtEl>
                                        <p:attrNameLst>
                                          <p:attrName>style.visibility</p:attrName>
                                        </p:attrNameLst>
                                      </p:cBhvr>
                                      <p:to>
                                        <p:strVal val="visible"/>
                                      </p:to>
                                    </p:set>
                                    <p:animEffect transition="in" filter="wipe(left)">
                                      <p:cBhvr>
                                        <p:cTn id="88" dur="500"/>
                                        <p:tgtEl>
                                          <p:spTgt spid="382984"/>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64" name="Picture 12"/>
          <p:cNvPicPr>
            <a:picLocks noChangeAspect="1" noChangeArrowheads="1"/>
          </p:cNvPicPr>
          <p:nvPr/>
        </p:nvPicPr>
        <p:blipFill>
          <a:blip r:embed="rId6"/>
          <a:srcRect/>
          <a:stretch>
            <a:fillRect/>
          </a:stretch>
        </p:blipFill>
        <p:spPr bwMode="auto">
          <a:xfrm>
            <a:off x="0" y="5014913"/>
            <a:ext cx="1436688" cy="1817687"/>
          </a:xfrm>
          <a:prstGeom prst="rect">
            <a:avLst/>
          </a:prstGeom>
          <a:noFill/>
          <a:ln w="9525">
            <a:noFill/>
            <a:miter lim="800000"/>
            <a:headEnd/>
            <a:tailEnd/>
          </a:ln>
        </p:spPr>
      </p:pic>
      <p:grpSp>
        <p:nvGrpSpPr>
          <p:cNvPr id="40963" name="Group 11"/>
          <p:cNvGrpSpPr>
            <a:grpSpLocks/>
          </p:cNvGrpSpPr>
          <p:nvPr/>
        </p:nvGrpSpPr>
        <p:grpSpPr bwMode="auto">
          <a:xfrm>
            <a:off x="6983413" y="2844800"/>
            <a:ext cx="2160587" cy="3981450"/>
            <a:chOff x="4399" y="1792"/>
            <a:chExt cx="1361" cy="2508"/>
          </a:xfrm>
        </p:grpSpPr>
        <p:pic>
          <p:nvPicPr>
            <p:cNvPr id="40969" name="Picture 2" descr="41-13-HumanDigestiveSys-NL"/>
            <p:cNvPicPr>
              <a:picLocks noChangeAspect="1" noChangeArrowheads="1"/>
            </p:cNvPicPr>
            <p:nvPr/>
          </p:nvPicPr>
          <p:blipFill>
            <a:blip r:embed="rId7"/>
            <a:srcRect l="29807" r="32600" b="3600"/>
            <a:stretch>
              <a:fillRect/>
            </a:stretch>
          </p:blipFill>
          <p:spPr bwMode="auto">
            <a:xfrm>
              <a:off x="4497" y="1792"/>
              <a:ext cx="1261" cy="2508"/>
            </a:xfrm>
            <a:prstGeom prst="rect">
              <a:avLst/>
            </a:prstGeom>
            <a:noFill/>
            <a:ln w="9525">
              <a:noFill/>
              <a:miter lim="800000"/>
              <a:headEnd/>
              <a:tailEnd/>
            </a:ln>
          </p:spPr>
        </p:pic>
        <p:sp>
          <p:nvSpPr>
            <p:cNvPr id="40970" name="Rectangle 8"/>
            <p:cNvSpPr>
              <a:spLocks noChangeArrowheads="1"/>
            </p:cNvSpPr>
            <p:nvPr/>
          </p:nvSpPr>
          <p:spPr bwMode="auto">
            <a:xfrm>
              <a:off x="4399" y="3715"/>
              <a:ext cx="297" cy="16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0971" name="Rectangle 9"/>
            <p:cNvSpPr>
              <a:spLocks noChangeArrowheads="1"/>
            </p:cNvSpPr>
            <p:nvPr/>
          </p:nvSpPr>
          <p:spPr bwMode="auto">
            <a:xfrm>
              <a:off x="5603" y="3303"/>
              <a:ext cx="157" cy="129"/>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40964" name="Rectangle 3"/>
          <p:cNvSpPr>
            <a:spLocks noGrp="1" noChangeArrowheads="1"/>
          </p:cNvSpPr>
          <p:nvPr>
            <p:ph type="title"/>
          </p:nvPr>
        </p:nvSpPr>
        <p:spPr>
          <a:xfrm>
            <a:off x="609600" y="685800"/>
            <a:ext cx="8534400" cy="762000"/>
          </a:xfrm>
        </p:spPr>
        <p:txBody>
          <a:bodyPr/>
          <a:lstStyle/>
          <a:p>
            <a:pPr eaLnBrk="1" hangingPunct="1"/>
            <a:r>
              <a:rPr lang="en-US"/>
              <a:t>Bacteria as beneficial (&amp; necessary)</a:t>
            </a:r>
          </a:p>
        </p:txBody>
      </p:sp>
      <p:sp>
        <p:nvSpPr>
          <p:cNvPr id="381958" name="Rectangle 6" descr="Rectangle: Click to edit Master text styles&#10;Second level&#10;Third level&#10;Fourth level&#10;Fifth level"/>
          <p:cNvSpPr>
            <a:spLocks noGrp="1" noChangeArrowheads="1"/>
          </p:cNvSpPr>
          <p:nvPr>
            <p:ph type="body" idx="1"/>
          </p:nvPr>
        </p:nvSpPr>
        <p:spPr>
          <a:xfrm>
            <a:off x="655638" y="1355725"/>
            <a:ext cx="8488362" cy="5354638"/>
          </a:xfrm>
        </p:spPr>
        <p:txBody>
          <a:bodyPr/>
          <a:lstStyle/>
          <a:p>
            <a:pPr eaLnBrk="1" hangingPunct="1"/>
            <a:r>
              <a:rPr lang="en-US" sz="2600" dirty="0"/>
              <a:t>Life on Earth is dependent on bacteria</a:t>
            </a:r>
          </a:p>
          <a:p>
            <a:pPr lvl="1" eaLnBrk="1" hangingPunct="1"/>
            <a:r>
              <a:rPr lang="en-US" sz="2400" u="sng" dirty="0">
                <a:solidFill>
                  <a:srgbClr val="CC0000"/>
                </a:solidFill>
              </a:rPr>
              <a:t>decomposers</a:t>
            </a:r>
            <a:endParaRPr lang="en-US" sz="2400" dirty="0"/>
          </a:p>
          <a:p>
            <a:pPr lvl="2" eaLnBrk="1" hangingPunct="1"/>
            <a:r>
              <a:rPr lang="en-US" sz="2000" dirty="0"/>
              <a:t>recycling of nutrients from dead to living</a:t>
            </a:r>
          </a:p>
          <a:p>
            <a:pPr lvl="1" eaLnBrk="1" hangingPunct="1"/>
            <a:r>
              <a:rPr lang="en-US" sz="2400" u="sng" dirty="0">
                <a:solidFill>
                  <a:srgbClr val="CC0000"/>
                </a:solidFill>
              </a:rPr>
              <a:t>nitrogen fixation</a:t>
            </a:r>
            <a:endParaRPr lang="en-US" sz="2400" dirty="0"/>
          </a:p>
          <a:p>
            <a:pPr lvl="2" eaLnBrk="1" hangingPunct="1"/>
            <a:r>
              <a:rPr lang="en-US" sz="2000" dirty="0"/>
              <a:t>only organisms that can fix N from atmosphere</a:t>
            </a:r>
          </a:p>
          <a:p>
            <a:pPr lvl="3" eaLnBrk="1" hangingPunct="1"/>
            <a:r>
              <a:rPr lang="en-US" sz="1800" dirty="0"/>
              <a:t>needed for synthesis of proteins &amp; nucleic acids</a:t>
            </a:r>
          </a:p>
          <a:p>
            <a:pPr lvl="3" eaLnBrk="1" hangingPunct="1"/>
            <a:r>
              <a:rPr lang="en-US" sz="1800" dirty="0"/>
              <a:t>plant root nodules</a:t>
            </a:r>
          </a:p>
          <a:p>
            <a:pPr lvl="1" eaLnBrk="1" hangingPunct="1"/>
            <a:r>
              <a:rPr lang="en-US" sz="2400" u="sng" dirty="0">
                <a:solidFill>
                  <a:srgbClr val="CC0000"/>
                </a:solidFill>
              </a:rPr>
              <a:t>digest cellulose (E. coli)</a:t>
            </a:r>
          </a:p>
          <a:p>
            <a:pPr lvl="2" eaLnBrk="1" hangingPunct="1"/>
            <a:r>
              <a:rPr lang="en-US" sz="2000" dirty="0"/>
              <a:t>digest cellulose for herbivores</a:t>
            </a:r>
          </a:p>
          <a:p>
            <a:pPr lvl="3" eaLnBrk="1" hangingPunct="1"/>
            <a:r>
              <a:rPr lang="en-US" sz="1800" dirty="0" err="1"/>
              <a:t>cellulase</a:t>
            </a:r>
            <a:r>
              <a:rPr lang="en-US" sz="1800" dirty="0"/>
              <a:t> enzyme</a:t>
            </a:r>
          </a:p>
          <a:p>
            <a:pPr lvl="2" eaLnBrk="1" hangingPunct="1"/>
            <a:r>
              <a:rPr lang="en-US" sz="2000" dirty="0"/>
              <a:t>produce vitamins K &amp; B</a:t>
            </a:r>
            <a:r>
              <a:rPr lang="en-US" sz="2000" baseline="-25000" dirty="0"/>
              <a:t>12</a:t>
            </a:r>
            <a:r>
              <a:rPr lang="en-US" sz="2000" dirty="0"/>
              <a:t> for humans</a:t>
            </a:r>
          </a:p>
          <a:p>
            <a:pPr lvl="1" eaLnBrk="1" hangingPunct="1"/>
            <a:r>
              <a:rPr lang="en-US" sz="2400" u="sng" dirty="0">
                <a:solidFill>
                  <a:srgbClr val="CC0000"/>
                </a:solidFill>
              </a:rPr>
              <a:t>produce foods &amp; medicines</a:t>
            </a:r>
          </a:p>
          <a:p>
            <a:pPr lvl="2" eaLnBrk="1" hangingPunct="1"/>
            <a:r>
              <a:rPr lang="en-US" sz="2000" dirty="0"/>
              <a:t>from yogurt to insulin</a:t>
            </a:r>
          </a:p>
        </p:txBody>
      </p:sp>
      <p:pic>
        <p:nvPicPr>
          <p:cNvPr id="381959" name="Picture 7" descr="37_10RootNodules_LP"/>
          <p:cNvPicPr>
            <a:picLocks noChangeAspect="1" noChangeArrowheads="1"/>
          </p:cNvPicPr>
          <p:nvPr/>
        </p:nvPicPr>
        <p:blipFill>
          <a:blip r:embed="rId8"/>
          <a:srcRect t="19934" r="60329" b="29900"/>
          <a:stretch>
            <a:fillRect/>
          </a:stretch>
        </p:blipFill>
        <p:spPr bwMode="auto">
          <a:xfrm>
            <a:off x="7600950" y="1282700"/>
            <a:ext cx="1446213" cy="20129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65" name="Picture 13"/>
          <p:cNvPicPr>
            <a:picLocks noChangeAspect="1" noChangeArrowheads="1"/>
          </p:cNvPicPr>
          <p:nvPr/>
        </p:nvPicPr>
        <p:blipFill>
          <a:blip r:embed="rId9"/>
          <a:srcRect/>
          <a:stretch>
            <a:fillRect/>
          </a:stretch>
        </p:blipFill>
        <p:spPr bwMode="auto">
          <a:xfrm>
            <a:off x="5556250" y="5532438"/>
            <a:ext cx="2039938" cy="128111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1966" name="Picture 14"/>
          <p:cNvPicPr>
            <a:picLocks noChangeAspect="1" noChangeArrowheads="1"/>
          </p:cNvPicPr>
          <p:nvPr/>
        </p:nvPicPr>
        <p:blipFill>
          <a:blip r:embed="rId10"/>
          <a:srcRect l="4500" r="1801" b="11035"/>
          <a:stretch>
            <a:fillRect/>
          </a:stretch>
        </p:blipFill>
        <p:spPr bwMode="auto">
          <a:xfrm>
            <a:off x="5594350" y="3746500"/>
            <a:ext cx="2006600" cy="1274763"/>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1958">
                                            <p:txEl>
                                              <p:pRg st="0" end="0"/>
                                            </p:txEl>
                                          </p:spTgt>
                                        </p:tgtEl>
                                        <p:attrNameLst>
                                          <p:attrName>style.visibility</p:attrName>
                                        </p:attrNameLst>
                                      </p:cBhvr>
                                      <p:to>
                                        <p:strVal val="visible"/>
                                      </p:to>
                                    </p:set>
                                    <p:anim calcmode="lin" valueType="num">
                                      <p:cBhvr additive="base">
                                        <p:cTn id="7" dur="500" fill="hold"/>
                                        <p:tgtEl>
                                          <p:spTgt spid="3819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8">
                                            <p:txEl>
                                              <p:pRg st="1" end="1"/>
                                            </p:txEl>
                                          </p:spTgt>
                                        </p:tgtEl>
                                        <p:attrNameLst>
                                          <p:attrName>style.visibility</p:attrName>
                                        </p:attrNameLst>
                                      </p:cBhvr>
                                      <p:to>
                                        <p:strVal val="visible"/>
                                      </p:to>
                                    </p:set>
                                    <p:anim calcmode="lin" valueType="num">
                                      <p:cBhvr additive="base">
                                        <p:cTn id="13" dur="500" fill="hold"/>
                                        <p:tgtEl>
                                          <p:spTgt spid="3819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58">
                                            <p:txEl>
                                              <p:pRg st="2" end="2"/>
                                            </p:txEl>
                                          </p:spTgt>
                                        </p:tgtEl>
                                        <p:attrNameLst>
                                          <p:attrName>style.visibility</p:attrName>
                                        </p:attrNameLst>
                                      </p:cBhvr>
                                      <p:to>
                                        <p:strVal val="visible"/>
                                      </p:to>
                                    </p:set>
                                    <p:anim calcmode="lin" valueType="num">
                                      <p:cBhvr additive="base">
                                        <p:cTn id="19" dur="500" fill="hold"/>
                                        <p:tgtEl>
                                          <p:spTgt spid="3819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58">
                                            <p:txEl>
                                              <p:pRg st="3" end="3"/>
                                            </p:txEl>
                                          </p:spTgt>
                                        </p:tgtEl>
                                        <p:attrNameLst>
                                          <p:attrName>style.visibility</p:attrName>
                                        </p:attrNameLst>
                                      </p:cBhvr>
                                      <p:to>
                                        <p:strVal val="visible"/>
                                      </p:to>
                                    </p:set>
                                    <p:anim calcmode="lin" valueType="num">
                                      <p:cBhvr additive="base">
                                        <p:cTn id="25" dur="500" fill="hold"/>
                                        <p:tgtEl>
                                          <p:spTgt spid="3819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1958">
                                            <p:txEl>
                                              <p:pRg st="4" end="4"/>
                                            </p:txEl>
                                          </p:spTgt>
                                        </p:tgtEl>
                                        <p:attrNameLst>
                                          <p:attrName>style.visibility</p:attrName>
                                        </p:attrNameLst>
                                      </p:cBhvr>
                                      <p:to>
                                        <p:strVal val="visible"/>
                                      </p:to>
                                    </p:set>
                                    <p:anim calcmode="lin" valueType="num">
                                      <p:cBhvr additive="base">
                                        <p:cTn id="31" dur="500" fill="hold"/>
                                        <p:tgtEl>
                                          <p:spTgt spid="3819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1958">
                                            <p:txEl>
                                              <p:pRg st="5" end="5"/>
                                            </p:txEl>
                                          </p:spTgt>
                                        </p:tgtEl>
                                        <p:attrNameLst>
                                          <p:attrName>style.visibility</p:attrName>
                                        </p:attrNameLst>
                                      </p:cBhvr>
                                      <p:to>
                                        <p:strVal val="visible"/>
                                      </p:to>
                                    </p:set>
                                    <p:anim calcmode="lin" valueType="num">
                                      <p:cBhvr additive="base">
                                        <p:cTn id="37" dur="500" fill="hold"/>
                                        <p:tgtEl>
                                          <p:spTgt spid="38195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195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1958">
                                            <p:txEl>
                                              <p:pRg st="6" end="6"/>
                                            </p:txEl>
                                          </p:spTgt>
                                        </p:tgtEl>
                                        <p:attrNameLst>
                                          <p:attrName>style.visibility</p:attrName>
                                        </p:attrNameLst>
                                      </p:cBhvr>
                                      <p:to>
                                        <p:strVal val="visible"/>
                                      </p:to>
                                    </p:set>
                                    <p:anim calcmode="lin" valueType="num">
                                      <p:cBhvr additive="base">
                                        <p:cTn id="43" dur="500" fill="hold"/>
                                        <p:tgtEl>
                                          <p:spTgt spid="38195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195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1959"/>
                                        </p:tgtEl>
                                        <p:attrNameLst>
                                          <p:attrName>style.visibility</p:attrName>
                                        </p:attrNameLst>
                                      </p:cBhvr>
                                      <p:to>
                                        <p:strVal val="visible"/>
                                      </p:to>
                                    </p:set>
                                    <p:animEffect transition="in" filter="wipe(left)">
                                      <p:cBhvr>
                                        <p:cTn id="49" dur="500"/>
                                        <p:tgtEl>
                                          <p:spTgt spid="381959"/>
                                        </p:tgtEl>
                                      </p:cBhvr>
                                    </p:animEffect>
                                  </p:childTnLst>
                                  <p:subTnLst>
                                    <p:audio>
                                      <p:cMediaNode>
                                        <p:cTn display="0" masterRel="sameClick">
                                          <p:stCondLst>
                                            <p:cond evt="begin" delay="0">
                                              <p:tn val="47"/>
                                            </p:cond>
                                          </p:stCondLst>
                                          <p:endCondLst>
                                            <p:cond evt="onStopAudio" delay="0">
                                              <p:tgtEl>
                                                <p:sldTgt/>
                                              </p:tgtEl>
                                            </p:cond>
                                          </p:endCondLst>
                                        </p:cTn>
                                        <p:tgtEl>
                                          <p:sndTgt r:embed="rId4" name="Vibro Up"/>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1958">
                                            <p:txEl>
                                              <p:pRg st="7" end="7"/>
                                            </p:txEl>
                                          </p:spTgt>
                                        </p:tgtEl>
                                        <p:attrNameLst>
                                          <p:attrName>style.visibility</p:attrName>
                                        </p:attrNameLst>
                                      </p:cBhvr>
                                      <p:to>
                                        <p:strVal val="visible"/>
                                      </p:to>
                                    </p:set>
                                    <p:anim calcmode="lin" valueType="num">
                                      <p:cBhvr additive="base">
                                        <p:cTn id="54" dur="500" fill="hold"/>
                                        <p:tgtEl>
                                          <p:spTgt spid="381958">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8195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81958">
                                            <p:txEl>
                                              <p:pRg st="8" end="8"/>
                                            </p:txEl>
                                          </p:spTgt>
                                        </p:tgtEl>
                                        <p:attrNameLst>
                                          <p:attrName>style.visibility</p:attrName>
                                        </p:attrNameLst>
                                      </p:cBhvr>
                                      <p:to>
                                        <p:strVal val="visible"/>
                                      </p:to>
                                    </p:set>
                                    <p:anim calcmode="lin" valueType="num">
                                      <p:cBhvr additive="base">
                                        <p:cTn id="60" dur="500" fill="hold"/>
                                        <p:tgtEl>
                                          <p:spTgt spid="381958">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8195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81966"/>
                                        </p:tgtEl>
                                        <p:attrNameLst>
                                          <p:attrName>style.visibility</p:attrName>
                                        </p:attrNameLst>
                                      </p:cBhvr>
                                      <p:to>
                                        <p:strVal val="visible"/>
                                      </p:to>
                                    </p:set>
                                    <p:animEffect transition="in" filter="wipe(left)">
                                      <p:cBhvr>
                                        <p:cTn id="66" dur="500"/>
                                        <p:tgtEl>
                                          <p:spTgt spid="381966"/>
                                        </p:tgtEl>
                                      </p:cBhvr>
                                    </p:animEffect>
                                  </p:childTnLst>
                                  <p:subTnLst>
                                    <p:audio>
                                      <p:cMediaNode>
                                        <p:cTn display="0" masterRel="sameClick">
                                          <p:stCondLst>
                                            <p:cond evt="begin" delay="0">
                                              <p:tn val="64"/>
                                            </p:cond>
                                          </p:stCondLst>
                                          <p:endCondLst>
                                            <p:cond evt="onStopAudio" delay="0">
                                              <p:tgtEl>
                                                <p:sldTgt/>
                                              </p:tgtEl>
                                            </p:cond>
                                          </p:endCondLst>
                                        </p:cTn>
                                        <p:tgtEl>
                                          <p:sndTgt r:embed="rId5" name="Chimes"/>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81958">
                                            <p:txEl>
                                              <p:pRg st="9" end="9"/>
                                            </p:txEl>
                                          </p:spTgt>
                                        </p:tgtEl>
                                        <p:attrNameLst>
                                          <p:attrName>style.visibility</p:attrName>
                                        </p:attrNameLst>
                                      </p:cBhvr>
                                      <p:to>
                                        <p:strVal val="visible"/>
                                      </p:to>
                                    </p:set>
                                    <p:anim calcmode="lin" valueType="num">
                                      <p:cBhvr additive="base">
                                        <p:cTn id="71" dur="500" fill="hold"/>
                                        <p:tgtEl>
                                          <p:spTgt spid="381958">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8195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Whoosh"/>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81958">
                                            <p:txEl>
                                              <p:pRg st="10" end="10"/>
                                            </p:txEl>
                                          </p:spTgt>
                                        </p:tgtEl>
                                        <p:attrNameLst>
                                          <p:attrName>style.visibility</p:attrName>
                                        </p:attrNameLst>
                                      </p:cBhvr>
                                      <p:to>
                                        <p:strVal val="visible"/>
                                      </p:to>
                                    </p:set>
                                    <p:anim calcmode="lin" valueType="num">
                                      <p:cBhvr additive="base">
                                        <p:cTn id="77" dur="500" fill="hold"/>
                                        <p:tgtEl>
                                          <p:spTgt spid="381958">
                                            <p:txEl>
                                              <p:pRg st="1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8195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3" name="Whoosh"/>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381958">
                                            <p:txEl>
                                              <p:pRg st="11" end="11"/>
                                            </p:txEl>
                                          </p:spTgt>
                                        </p:tgtEl>
                                        <p:attrNameLst>
                                          <p:attrName>style.visibility</p:attrName>
                                        </p:attrNameLst>
                                      </p:cBhvr>
                                      <p:to>
                                        <p:strVal val="visible"/>
                                      </p:to>
                                    </p:set>
                                    <p:anim calcmode="lin" valueType="num">
                                      <p:cBhvr additive="base">
                                        <p:cTn id="83" dur="500" fill="hold"/>
                                        <p:tgtEl>
                                          <p:spTgt spid="381958">
                                            <p:txEl>
                                              <p:pRg st="11" end="11"/>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38195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3" name="Whoosh"/>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81958">
                                            <p:txEl>
                                              <p:pRg st="12" end="12"/>
                                            </p:txEl>
                                          </p:spTgt>
                                        </p:tgtEl>
                                        <p:attrNameLst>
                                          <p:attrName>style.visibility</p:attrName>
                                        </p:attrNameLst>
                                      </p:cBhvr>
                                      <p:to>
                                        <p:strVal val="visible"/>
                                      </p:to>
                                    </p:set>
                                    <p:anim calcmode="lin" valueType="num">
                                      <p:cBhvr additive="base">
                                        <p:cTn id="89" dur="500" fill="hold"/>
                                        <p:tgtEl>
                                          <p:spTgt spid="381958">
                                            <p:txEl>
                                              <p:pRg st="12" end="1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8195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Whoosh"/>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81964"/>
                                        </p:tgtEl>
                                        <p:attrNameLst>
                                          <p:attrName>style.visibility</p:attrName>
                                        </p:attrNameLst>
                                      </p:cBhvr>
                                      <p:to>
                                        <p:strVal val="visible"/>
                                      </p:to>
                                    </p:set>
                                    <p:animEffect transition="in" filter="wipe(left)">
                                      <p:cBhvr>
                                        <p:cTn id="95" dur="500"/>
                                        <p:tgtEl>
                                          <p:spTgt spid="381964"/>
                                        </p:tgtEl>
                                      </p:cBhvr>
                                    </p:animEffect>
                                  </p:childTnLst>
                                  <p:subTnLst>
                                    <p:audio>
                                      <p:cMediaNode>
                                        <p:cTn display="0" masterRel="sameClick">
                                          <p:stCondLst>
                                            <p:cond evt="begin" delay="0">
                                              <p:tn val="93"/>
                                            </p:cond>
                                          </p:stCondLst>
                                          <p:endCondLst>
                                            <p:cond evt="onStopAudio" delay="0">
                                              <p:tgtEl>
                                                <p:sldTgt/>
                                              </p:tgtEl>
                                            </p:cond>
                                          </p:endCondLst>
                                        </p:cTn>
                                        <p:tgtEl>
                                          <p:sndTgt r:embed="rId4" name="Vibro Up"/>
                                        </p:tgtEl>
                                      </p:cMediaNode>
                                    </p:audio>
                                  </p:sub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81965"/>
                                        </p:tgtEl>
                                        <p:attrNameLst>
                                          <p:attrName>style.visibility</p:attrName>
                                        </p:attrNameLst>
                                      </p:cBhvr>
                                      <p:to>
                                        <p:strVal val="visible"/>
                                      </p:to>
                                    </p:set>
                                    <p:animEffect transition="in" filter="wipe(left)">
                                      <p:cBhvr>
                                        <p:cTn id="100" dur="500"/>
                                        <p:tgtEl>
                                          <p:spTgt spid="381965"/>
                                        </p:tgtEl>
                                      </p:cBhvr>
                                    </p:animEffect>
                                  </p:childTnLst>
                                  <p:subTnLst>
                                    <p:audio>
                                      <p:cMediaNode>
                                        <p:cTn display="0" masterRel="sameClick">
                                          <p:stCondLst>
                                            <p:cond evt="begin" delay="0">
                                              <p:tn val="98"/>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9"/>
          <p:cNvSpPr>
            <a:spLocks noGrp="1" noChangeArrowheads="1"/>
          </p:cNvSpPr>
          <p:nvPr>
            <p:ph type="dt" sz="quarter" idx="10"/>
          </p:nvPr>
        </p:nvSpPr>
        <p:spPr>
          <a:noFill/>
        </p:spPr>
        <p:txBody>
          <a:bodyPr/>
          <a:lstStyle/>
          <a:p>
            <a:r>
              <a:rPr lang="en-US"/>
              <a:t>2010-2011</a:t>
            </a:r>
            <a:endParaRPr lang="en-US" b="0"/>
          </a:p>
        </p:txBody>
      </p:sp>
      <p:pic>
        <p:nvPicPr>
          <p:cNvPr id="41987" name="Picture 7"/>
          <p:cNvPicPr>
            <a:picLocks noChangeAspect="1" noChangeArrowheads="1"/>
          </p:cNvPicPr>
          <p:nvPr/>
        </p:nvPicPr>
        <p:blipFill>
          <a:blip r:embed="rId4"/>
          <a:srcRect/>
          <a:stretch>
            <a:fillRect/>
          </a:stretch>
        </p:blipFill>
        <p:spPr bwMode="auto">
          <a:xfrm>
            <a:off x="246063" y="2552700"/>
            <a:ext cx="5637212" cy="4173538"/>
          </a:xfrm>
          <a:prstGeom prst="rect">
            <a:avLst/>
          </a:prstGeom>
          <a:noFill/>
          <a:ln w="9525">
            <a:noFill/>
            <a:miter lim="800000"/>
            <a:headEnd/>
            <a:tailEnd/>
          </a:ln>
        </p:spPr>
      </p:pic>
      <p:sp>
        <p:nvSpPr>
          <p:cNvPr id="365576" name="AutoShape 8"/>
          <p:cNvSpPr>
            <a:spLocks noChangeArrowheads="1"/>
          </p:cNvSpPr>
          <p:nvPr/>
        </p:nvSpPr>
        <p:spPr bwMode="auto">
          <a:xfrm flipH="1">
            <a:off x="4905375" y="300038"/>
            <a:ext cx="4038600" cy="3035300"/>
          </a:xfrm>
          <a:prstGeom prst="wedgeEllipseCallout">
            <a:avLst>
              <a:gd name="adj1" fmla="val 47394"/>
              <a:gd name="adj2" fmla="val 75815"/>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3600" b="1">
                <a:solidFill>
                  <a:schemeClr val="tx2"/>
                </a:solidFill>
              </a:rPr>
              <a:t>Got any </a:t>
            </a:r>
            <a:br>
              <a:rPr lang="en-US" sz="3600" b="1">
                <a:solidFill>
                  <a:schemeClr val="tx2"/>
                </a:solidFill>
              </a:rPr>
            </a:br>
            <a:r>
              <a:rPr lang="en-US" sz="3600" b="1">
                <a:solidFill>
                  <a:schemeClr val="tx2"/>
                </a:solidFill>
              </a:rPr>
              <a:t>Questions??</a:t>
            </a:r>
          </a:p>
          <a:p>
            <a:r>
              <a:rPr lang="en-US" sz="3600" b="1">
                <a:solidFill>
                  <a:schemeClr val="tx2"/>
                </a:solidFill>
              </a:rPr>
              <a:t>Ask da’ Bacterial</a:t>
            </a:r>
            <a:br>
              <a:rPr lang="en-US" sz="3600" b="1">
                <a:solidFill>
                  <a:schemeClr val="tx2"/>
                </a:solidFill>
              </a:rPr>
            </a:br>
            <a:r>
              <a:rPr lang="en-US" sz="3600" b="1">
                <a:solidFill>
                  <a:schemeClr val="tx2"/>
                </a:solidFill>
              </a:rPr>
              <a:t>Boss</a:t>
            </a:r>
            <a:r>
              <a:rPr lang="en-US" sz="3600" b="1" i="1">
                <a:solidFill>
                  <a:schemeClr val="tx2"/>
                </a:solidFill>
              </a:rPr>
              <a:t>!</a:t>
            </a:r>
            <a:endParaRPr lang="en-US" sz="3600" b="1">
              <a:solidFill>
                <a:schemeClr val="tx2"/>
              </a:solidFill>
            </a:endParaRPr>
          </a:p>
        </p:txBody>
      </p:sp>
      <p:sp>
        <p:nvSpPr>
          <p:cNvPr id="2" name="TextBox 1">
            <a:extLst>
              <a:ext uri="{FF2B5EF4-FFF2-40B4-BE49-F238E27FC236}">
                <a16:creationId xmlns:a16="http://schemas.microsoft.com/office/drawing/2014/main" id="{83A0DB25-9FD5-4EC9-84EC-34AAEE3E894B}"/>
              </a:ext>
            </a:extLst>
          </p:cNvPr>
          <p:cNvSpPr txBox="1"/>
          <p:nvPr/>
        </p:nvSpPr>
        <p:spPr>
          <a:xfrm>
            <a:off x="102139" y="737118"/>
            <a:ext cx="2296334" cy="369332"/>
          </a:xfrm>
          <a:prstGeom prst="rect">
            <a:avLst/>
          </a:prstGeom>
          <a:noFill/>
        </p:spPr>
        <p:txBody>
          <a:bodyPr wrap="none" rtlCol="0">
            <a:spAutoFit/>
          </a:bodyPr>
          <a:lstStyle/>
          <a:p>
            <a:r>
              <a:rPr lang="en-US" sz="1800" b="1" dirty="0">
                <a:solidFill>
                  <a:srgbClr val="FF0000"/>
                </a:solidFill>
              </a:rPr>
              <a:t>You may stop here</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6"/>
                                        </p:tgtEl>
                                        <p:attrNameLst>
                                          <p:attrName>style.visibility</p:attrName>
                                        </p:attrNameLst>
                                      </p:cBhvr>
                                      <p:to>
                                        <p:strVal val="visible"/>
                                      </p:to>
                                    </p:set>
                                    <p:animEffect transition="in" filter="wipe(left)">
                                      <p:cBhvr>
                                        <p:cTn id="7" dur="500"/>
                                        <p:tgtEl>
                                          <p:spTgt spid="365576"/>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Prokaryote Cell Wall Structure</a:t>
            </a:r>
          </a:p>
        </p:txBody>
      </p:sp>
      <p:grpSp>
        <p:nvGrpSpPr>
          <p:cNvPr id="2" name="Group 53"/>
          <p:cNvGrpSpPr>
            <a:grpSpLocks/>
          </p:cNvGrpSpPr>
          <p:nvPr/>
        </p:nvGrpSpPr>
        <p:grpSpPr bwMode="auto">
          <a:xfrm>
            <a:off x="573088" y="1387475"/>
            <a:ext cx="8410575" cy="2133600"/>
            <a:chOff x="221" y="2888"/>
            <a:chExt cx="5298" cy="1344"/>
          </a:xfrm>
        </p:grpSpPr>
        <p:pic>
          <p:nvPicPr>
            <p:cNvPr id="33819" name="Picture 5"/>
            <p:cNvPicPr>
              <a:picLocks noChangeAspect="1" noChangeArrowheads="1"/>
            </p:cNvPicPr>
            <p:nvPr/>
          </p:nvPicPr>
          <p:blipFill>
            <a:blip r:embed="rId6"/>
            <a:srcRect t="34500" b="40500"/>
            <a:stretch>
              <a:fillRect/>
            </a:stretch>
          </p:blipFill>
          <p:spPr bwMode="auto">
            <a:xfrm>
              <a:off x="221" y="3087"/>
              <a:ext cx="5298" cy="993"/>
            </a:xfrm>
            <a:prstGeom prst="rect">
              <a:avLst/>
            </a:prstGeom>
            <a:noFill/>
            <a:ln w="9525">
              <a:noFill/>
              <a:miter lim="800000"/>
              <a:headEnd/>
              <a:tailEnd/>
            </a:ln>
          </p:spPr>
        </p:pic>
        <p:sp>
          <p:nvSpPr>
            <p:cNvPr id="33820" name="Rectangle 6"/>
            <p:cNvSpPr>
              <a:spLocks noChangeArrowheads="1"/>
            </p:cNvSpPr>
            <p:nvPr/>
          </p:nvSpPr>
          <p:spPr bwMode="auto">
            <a:xfrm>
              <a:off x="2985" y="3096"/>
              <a:ext cx="700" cy="244"/>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b="1">
                  <a:solidFill>
                    <a:srgbClr val="000000"/>
                  </a:solidFill>
                </a:rPr>
                <a:t>peptide side</a:t>
              </a:r>
            </a:p>
            <a:p>
              <a:pPr algn="r">
                <a:lnSpc>
                  <a:spcPct val="85000"/>
                </a:lnSpc>
              </a:pPr>
              <a:r>
                <a:rPr lang="en-US" sz="1500" b="1">
                  <a:solidFill>
                    <a:srgbClr val="000000"/>
                  </a:solidFill>
                </a:rPr>
                <a:t>chains</a:t>
              </a:r>
            </a:p>
          </p:txBody>
        </p:sp>
        <p:sp>
          <p:nvSpPr>
            <p:cNvPr id="33821" name="Rectangle 7"/>
            <p:cNvSpPr>
              <a:spLocks noChangeArrowheads="1"/>
            </p:cNvSpPr>
            <p:nvPr/>
          </p:nvSpPr>
          <p:spPr bwMode="auto">
            <a:xfrm>
              <a:off x="2872" y="3441"/>
              <a:ext cx="813" cy="244"/>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b="1">
                  <a:solidFill>
                    <a:srgbClr val="000000"/>
                  </a:solidFill>
                </a:rPr>
                <a:t>cell wall</a:t>
              </a:r>
            </a:p>
            <a:p>
              <a:pPr algn="r">
                <a:lnSpc>
                  <a:spcPct val="85000"/>
                </a:lnSpc>
              </a:pPr>
              <a:r>
                <a:rPr lang="en-US" sz="1500" b="1">
                  <a:solidFill>
                    <a:srgbClr val="000000"/>
                  </a:solidFill>
                </a:rPr>
                <a:t>peptidoglycan</a:t>
              </a:r>
            </a:p>
          </p:txBody>
        </p:sp>
        <p:sp>
          <p:nvSpPr>
            <p:cNvPr id="33822" name="Rectangle 8"/>
            <p:cNvSpPr>
              <a:spLocks noChangeArrowheads="1"/>
            </p:cNvSpPr>
            <p:nvPr/>
          </p:nvSpPr>
          <p:spPr bwMode="auto">
            <a:xfrm>
              <a:off x="2631" y="3887"/>
              <a:ext cx="1054"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plasma membrane</a:t>
              </a:r>
              <a:endParaRPr lang="en-US" sz="1400"/>
            </a:p>
          </p:txBody>
        </p:sp>
        <p:sp>
          <p:nvSpPr>
            <p:cNvPr id="33823" name="Rectangle 9"/>
            <p:cNvSpPr>
              <a:spLocks noChangeArrowheads="1"/>
            </p:cNvSpPr>
            <p:nvPr/>
          </p:nvSpPr>
          <p:spPr bwMode="auto">
            <a:xfrm>
              <a:off x="4420" y="4107"/>
              <a:ext cx="407"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protein</a:t>
              </a:r>
              <a:endParaRPr lang="en-US" sz="1400"/>
            </a:p>
          </p:txBody>
        </p:sp>
        <p:sp>
          <p:nvSpPr>
            <p:cNvPr id="33824" name="Rectangle 10"/>
            <p:cNvSpPr>
              <a:spLocks noChangeArrowheads="1"/>
            </p:cNvSpPr>
            <p:nvPr/>
          </p:nvSpPr>
          <p:spPr bwMode="auto">
            <a:xfrm>
              <a:off x="1120" y="2888"/>
              <a:ext cx="1474" cy="139"/>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chemeClr val="tx2"/>
                  </a:solidFill>
                </a:rPr>
                <a:t>Gram-positive bacteria</a:t>
              </a:r>
              <a:endParaRPr lang="en-US" sz="1400">
                <a:solidFill>
                  <a:schemeClr val="tx2"/>
                </a:solidFill>
              </a:endParaRPr>
            </a:p>
          </p:txBody>
        </p:sp>
        <p:sp>
          <p:nvSpPr>
            <p:cNvPr id="33825" name="Freeform 11"/>
            <p:cNvSpPr>
              <a:spLocks/>
            </p:cNvSpPr>
            <p:nvPr/>
          </p:nvSpPr>
          <p:spPr bwMode="auto">
            <a:xfrm>
              <a:off x="3709" y="3226"/>
              <a:ext cx="334" cy="146"/>
            </a:xfrm>
            <a:custGeom>
              <a:avLst/>
              <a:gdLst>
                <a:gd name="T0" fmla="*/ 324 w 344"/>
                <a:gd name="T1" fmla="*/ 39 h 328"/>
                <a:gd name="T2" fmla="*/ 0 w 344"/>
                <a:gd name="T3" fmla="*/ 0 h 328"/>
                <a:gd name="T4" fmla="*/ 324 w 344"/>
                <a:gd name="T5" fmla="*/ 65 h 328"/>
                <a:gd name="T6" fmla="*/ 0 60000 65536"/>
                <a:gd name="T7" fmla="*/ 0 60000 65536"/>
                <a:gd name="T8" fmla="*/ 0 60000 65536"/>
                <a:gd name="T9" fmla="*/ 0 w 344"/>
                <a:gd name="T10" fmla="*/ 0 h 328"/>
                <a:gd name="T11" fmla="*/ 344 w 344"/>
                <a:gd name="T12" fmla="*/ 328 h 328"/>
              </a:gdLst>
              <a:ahLst/>
              <a:cxnLst>
                <a:cxn ang="T6">
                  <a:pos x="T0" y="T1"/>
                </a:cxn>
                <a:cxn ang="T7">
                  <a:pos x="T2" y="T3"/>
                </a:cxn>
                <a:cxn ang="T8">
                  <a:pos x="T4" y="T5"/>
                </a:cxn>
              </a:cxnLst>
              <a:rect l="T9" t="T10" r="T11" b="T12"/>
              <a:pathLst>
                <a:path w="344" h="328">
                  <a:moveTo>
                    <a:pt x="344" y="197"/>
                  </a:moveTo>
                  <a:lnTo>
                    <a:pt x="0" y="0"/>
                  </a:lnTo>
                  <a:lnTo>
                    <a:pt x="344" y="328"/>
                  </a:lnTo>
                </a:path>
              </a:pathLst>
            </a:custGeom>
            <a:noFill/>
            <a:ln w="12700">
              <a:solidFill>
                <a:srgbClr val="000000"/>
              </a:solidFill>
              <a:round/>
              <a:headEnd/>
              <a:tailEnd/>
            </a:ln>
          </p:spPr>
          <p:txBody>
            <a:bodyPr>
              <a:prstTxWarp prst="textNoShape">
                <a:avLst/>
              </a:prstTxWarp>
            </a:bodyPr>
            <a:lstStyle/>
            <a:p>
              <a:endParaRPr lang="en-US"/>
            </a:p>
          </p:txBody>
        </p:sp>
        <p:sp>
          <p:nvSpPr>
            <p:cNvPr id="33826" name="Line 12"/>
            <p:cNvSpPr>
              <a:spLocks noChangeShapeType="1"/>
            </p:cNvSpPr>
            <p:nvPr/>
          </p:nvSpPr>
          <p:spPr bwMode="auto">
            <a:xfrm>
              <a:off x="3682" y="3520"/>
              <a:ext cx="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27" name="Line 13"/>
            <p:cNvSpPr>
              <a:spLocks noChangeShapeType="1"/>
            </p:cNvSpPr>
            <p:nvPr/>
          </p:nvSpPr>
          <p:spPr bwMode="auto">
            <a:xfrm flipV="1">
              <a:off x="3690" y="3808"/>
              <a:ext cx="74" cy="13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28" name="Line 14"/>
            <p:cNvSpPr>
              <a:spLocks noChangeShapeType="1"/>
            </p:cNvSpPr>
            <p:nvPr/>
          </p:nvSpPr>
          <p:spPr bwMode="auto">
            <a:xfrm>
              <a:off x="4404" y="3935"/>
              <a:ext cx="91" cy="19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29" name="Freeform 15"/>
            <p:cNvSpPr>
              <a:spLocks/>
            </p:cNvSpPr>
            <p:nvPr/>
          </p:nvSpPr>
          <p:spPr bwMode="auto">
            <a:xfrm>
              <a:off x="811" y="3413"/>
              <a:ext cx="139" cy="148"/>
            </a:xfrm>
            <a:custGeom>
              <a:avLst/>
              <a:gdLst>
                <a:gd name="T0" fmla="*/ 82 w 139"/>
                <a:gd name="T1" fmla="*/ 148 h 148"/>
                <a:gd name="T2" fmla="*/ 0 w 139"/>
                <a:gd name="T3" fmla="*/ 57 h 148"/>
                <a:gd name="T4" fmla="*/ 57 w 139"/>
                <a:gd name="T5" fmla="*/ 0 h 148"/>
                <a:gd name="T6" fmla="*/ 139 w 139"/>
                <a:gd name="T7" fmla="*/ 90 h 148"/>
                <a:gd name="T8" fmla="*/ 82 w 139"/>
                <a:gd name="T9" fmla="*/ 148 h 148"/>
                <a:gd name="T10" fmla="*/ 0 60000 65536"/>
                <a:gd name="T11" fmla="*/ 0 60000 65536"/>
                <a:gd name="T12" fmla="*/ 0 60000 65536"/>
                <a:gd name="T13" fmla="*/ 0 60000 65536"/>
                <a:gd name="T14" fmla="*/ 0 60000 65536"/>
                <a:gd name="T15" fmla="*/ 0 w 139"/>
                <a:gd name="T16" fmla="*/ 0 h 148"/>
                <a:gd name="T17" fmla="*/ 139 w 139"/>
                <a:gd name="T18" fmla="*/ 148 h 148"/>
              </a:gdLst>
              <a:ahLst/>
              <a:cxnLst>
                <a:cxn ang="T10">
                  <a:pos x="T0" y="T1"/>
                </a:cxn>
                <a:cxn ang="T11">
                  <a:pos x="T2" y="T3"/>
                </a:cxn>
                <a:cxn ang="T12">
                  <a:pos x="T4" y="T5"/>
                </a:cxn>
                <a:cxn ang="T13">
                  <a:pos x="T6" y="T7"/>
                </a:cxn>
                <a:cxn ang="T14">
                  <a:pos x="T8" y="T9"/>
                </a:cxn>
              </a:cxnLst>
              <a:rect l="T15" t="T16" r="T17" b="T18"/>
              <a:pathLst>
                <a:path w="139" h="148">
                  <a:moveTo>
                    <a:pt x="82" y="148"/>
                  </a:moveTo>
                  <a:lnTo>
                    <a:pt x="0" y="57"/>
                  </a:lnTo>
                  <a:lnTo>
                    <a:pt x="57" y="0"/>
                  </a:lnTo>
                  <a:lnTo>
                    <a:pt x="139" y="90"/>
                  </a:lnTo>
                  <a:lnTo>
                    <a:pt x="82" y="148"/>
                  </a:lnTo>
                  <a:close/>
                </a:path>
              </a:pathLst>
            </a:custGeom>
            <a:noFill/>
            <a:ln w="12700">
              <a:solidFill>
                <a:srgbClr val="000000"/>
              </a:solidFill>
              <a:round/>
              <a:headEnd/>
              <a:tailEnd/>
            </a:ln>
          </p:spPr>
          <p:txBody>
            <a:bodyPr>
              <a:prstTxWarp prst="textNoShape">
                <a:avLst/>
              </a:prstTxWarp>
            </a:bodyPr>
            <a:lstStyle/>
            <a:p>
              <a:endParaRPr lang="en-US"/>
            </a:p>
          </p:txBody>
        </p:sp>
        <p:sp>
          <p:nvSpPr>
            <p:cNvPr id="33830" name="Line 16"/>
            <p:cNvSpPr>
              <a:spLocks noChangeShapeType="1"/>
            </p:cNvSpPr>
            <p:nvPr/>
          </p:nvSpPr>
          <p:spPr bwMode="auto">
            <a:xfrm>
              <a:off x="3764" y="3403"/>
              <a:ext cx="0" cy="227"/>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1" name="Line 17"/>
            <p:cNvSpPr>
              <a:spLocks noChangeShapeType="1"/>
            </p:cNvSpPr>
            <p:nvPr/>
          </p:nvSpPr>
          <p:spPr bwMode="auto">
            <a:xfrm>
              <a:off x="3764" y="3405"/>
              <a:ext cx="91"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2" name="Line 18"/>
            <p:cNvSpPr>
              <a:spLocks noChangeShapeType="1"/>
            </p:cNvSpPr>
            <p:nvPr/>
          </p:nvSpPr>
          <p:spPr bwMode="auto">
            <a:xfrm>
              <a:off x="3764" y="3630"/>
              <a:ext cx="91"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3" name="Line 19"/>
            <p:cNvSpPr>
              <a:spLocks noChangeShapeType="1"/>
            </p:cNvSpPr>
            <p:nvPr/>
          </p:nvSpPr>
          <p:spPr bwMode="auto">
            <a:xfrm>
              <a:off x="3767" y="3656"/>
              <a:ext cx="0" cy="286"/>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4" name="Line 20"/>
            <p:cNvSpPr>
              <a:spLocks noChangeShapeType="1"/>
            </p:cNvSpPr>
            <p:nvPr/>
          </p:nvSpPr>
          <p:spPr bwMode="auto">
            <a:xfrm>
              <a:off x="3767" y="3658"/>
              <a:ext cx="91"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3835" name="Line 21"/>
            <p:cNvSpPr>
              <a:spLocks noChangeShapeType="1"/>
            </p:cNvSpPr>
            <p:nvPr/>
          </p:nvSpPr>
          <p:spPr bwMode="auto">
            <a:xfrm>
              <a:off x="3767" y="3941"/>
              <a:ext cx="91"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pic>
          <p:nvPicPr>
            <p:cNvPr id="33836" name="Picture 22" descr="27_04a"/>
            <p:cNvPicPr>
              <a:picLocks noChangeAspect="1" noChangeArrowheads="1"/>
            </p:cNvPicPr>
            <p:nvPr/>
          </p:nvPicPr>
          <p:blipFill>
            <a:blip r:embed="rId7"/>
            <a:srcRect l="27000" t="7500" r="27000" b="7500"/>
            <a:stretch>
              <a:fillRect/>
            </a:stretch>
          </p:blipFill>
          <p:spPr bwMode="auto">
            <a:xfrm rot="-5400000">
              <a:off x="1463" y="3556"/>
              <a:ext cx="567" cy="785"/>
            </a:xfrm>
            <a:prstGeom prst="rect">
              <a:avLst/>
            </a:prstGeom>
            <a:noFill/>
            <a:ln w="9525">
              <a:noFill/>
              <a:miter lim="800000"/>
              <a:headEnd/>
              <a:tailEnd/>
            </a:ln>
          </p:spPr>
        </p:pic>
      </p:grpSp>
      <p:grpSp>
        <p:nvGrpSpPr>
          <p:cNvPr id="3" name="Group 57"/>
          <p:cNvGrpSpPr>
            <a:grpSpLocks/>
          </p:cNvGrpSpPr>
          <p:nvPr/>
        </p:nvGrpSpPr>
        <p:grpSpPr bwMode="auto">
          <a:xfrm>
            <a:off x="612775" y="4446588"/>
            <a:ext cx="8410575" cy="2265362"/>
            <a:chOff x="246" y="2801"/>
            <a:chExt cx="5298" cy="1427"/>
          </a:xfrm>
        </p:grpSpPr>
        <p:pic>
          <p:nvPicPr>
            <p:cNvPr id="33800" name="Picture 24"/>
            <p:cNvPicPr>
              <a:picLocks noChangeAspect="1" noChangeArrowheads="1"/>
            </p:cNvPicPr>
            <p:nvPr/>
          </p:nvPicPr>
          <p:blipFill>
            <a:blip r:embed="rId8"/>
            <a:srcRect t="40500" b="30000"/>
            <a:stretch>
              <a:fillRect/>
            </a:stretch>
          </p:blipFill>
          <p:spPr bwMode="auto">
            <a:xfrm>
              <a:off x="246" y="3057"/>
              <a:ext cx="5298" cy="1171"/>
            </a:xfrm>
            <a:prstGeom prst="rect">
              <a:avLst/>
            </a:prstGeom>
            <a:noFill/>
            <a:ln w="9525">
              <a:noFill/>
              <a:miter lim="800000"/>
              <a:headEnd/>
              <a:tailEnd/>
            </a:ln>
          </p:spPr>
        </p:pic>
        <p:sp>
          <p:nvSpPr>
            <p:cNvPr id="33801" name="Rectangle 39"/>
            <p:cNvSpPr>
              <a:spLocks noChangeArrowheads="1"/>
            </p:cNvSpPr>
            <p:nvPr/>
          </p:nvSpPr>
          <p:spPr bwMode="auto">
            <a:xfrm>
              <a:off x="1120" y="2806"/>
              <a:ext cx="1512" cy="139"/>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Gram-negative bacteria</a:t>
              </a:r>
              <a:endParaRPr lang="en-US" sz="1400">
                <a:solidFill>
                  <a:schemeClr val="tx2"/>
                </a:solidFill>
              </a:endParaRPr>
            </a:p>
          </p:txBody>
        </p:sp>
        <p:pic>
          <p:nvPicPr>
            <p:cNvPr id="33802" name="Picture 40" descr="27_04c"/>
            <p:cNvPicPr>
              <a:picLocks noChangeAspect="1" noChangeArrowheads="1"/>
            </p:cNvPicPr>
            <p:nvPr/>
          </p:nvPicPr>
          <p:blipFill>
            <a:blip r:embed="rId9"/>
            <a:srcRect l="27000" t="7500" r="27000" b="7500"/>
            <a:stretch>
              <a:fillRect/>
            </a:stretch>
          </p:blipFill>
          <p:spPr bwMode="auto">
            <a:xfrm rot="-5400000">
              <a:off x="1458" y="3437"/>
              <a:ext cx="564" cy="782"/>
            </a:xfrm>
            <a:prstGeom prst="rect">
              <a:avLst/>
            </a:prstGeom>
            <a:noFill/>
            <a:ln w="9525">
              <a:noFill/>
              <a:miter lim="800000"/>
              <a:headEnd/>
              <a:tailEnd/>
            </a:ln>
          </p:spPr>
        </p:pic>
        <p:pic>
          <p:nvPicPr>
            <p:cNvPr id="33803" name="Picture 3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2302" y="3174"/>
              <a:ext cx="1568" cy="1016"/>
            </a:xfrm>
            <a:prstGeom prst="rect">
              <a:avLst/>
            </a:prstGeom>
            <a:noFill/>
            <a:ln w="9525">
              <a:noFill/>
              <a:miter lim="800000"/>
              <a:headEnd/>
              <a:tailEnd/>
            </a:ln>
          </p:spPr>
        </p:pic>
        <p:sp>
          <p:nvSpPr>
            <p:cNvPr id="33804" name="Rectangle 25"/>
            <p:cNvSpPr>
              <a:spLocks noChangeArrowheads="1"/>
            </p:cNvSpPr>
            <p:nvPr/>
          </p:nvSpPr>
          <p:spPr bwMode="auto">
            <a:xfrm>
              <a:off x="2924" y="3722"/>
              <a:ext cx="759" cy="13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peptidoglycan</a:t>
              </a:r>
              <a:endParaRPr lang="en-US" sz="1400" b="1"/>
            </a:p>
          </p:txBody>
        </p:sp>
        <p:sp>
          <p:nvSpPr>
            <p:cNvPr id="33805" name="Rectangle 27"/>
            <p:cNvSpPr>
              <a:spLocks noChangeArrowheads="1"/>
            </p:cNvSpPr>
            <p:nvPr/>
          </p:nvSpPr>
          <p:spPr bwMode="auto">
            <a:xfrm>
              <a:off x="3208" y="3931"/>
              <a:ext cx="567" cy="241"/>
            </a:xfrm>
            <a:prstGeom prst="rect">
              <a:avLst/>
            </a:prstGeom>
            <a:noFill/>
            <a:ln w="9525">
              <a:noFill/>
              <a:miter lim="800000"/>
              <a:headEnd/>
              <a:tailEnd/>
            </a:ln>
          </p:spPr>
          <p:txBody>
            <a:bodyPr wrap="none" lIns="0" tIns="0" rIns="0" bIns="0">
              <a:prstTxWarp prst="textNoShape">
                <a:avLst/>
              </a:prstTxWarp>
              <a:spAutoFit/>
            </a:bodyPr>
            <a:lstStyle/>
            <a:p>
              <a:pPr algn="r"/>
              <a:r>
                <a:rPr lang="en-US" sz="1400" b="1">
                  <a:solidFill>
                    <a:srgbClr val="000000"/>
                  </a:solidFill>
                </a:rPr>
                <a:t>plasma</a:t>
              </a:r>
            </a:p>
            <a:p>
              <a:pPr algn="r">
                <a:lnSpc>
                  <a:spcPct val="80000"/>
                </a:lnSpc>
              </a:pPr>
              <a:r>
                <a:rPr lang="en-US" sz="1400" b="1">
                  <a:solidFill>
                    <a:srgbClr val="000000"/>
                  </a:solidFill>
                </a:rPr>
                <a:t>membrane</a:t>
              </a:r>
              <a:endParaRPr lang="en-US" sz="1400" b="1"/>
            </a:p>
          </p:txBody>
        </p:sp>
        <p:sp>
          <p:nvSpPr>
            <p:cNvPr id="33806" name="Rectangle 28"/>
            <p:cNvSpPr>
              <a:spLocks noChangeArrowheads="1"/>
            </p:cNvSpPr>
            <p:nvPr/>
          </p:nvSpPr>
          <p:spPr bwMode="auto">
            <a:xfrm>
              <a:off x="3209" y="3340"/>
              <a:ext cx="567" cy="21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a:solidFill>
                    <a:srgbClr val="000000"/>
                  </a:solidFill>
                </a:rPr>
                <a:t>outer</a:t>
              </a:r>
            </a:p>
            <a:p>
              <a:pPr algn="r">
                <a:lnSpc>
                  <a:spcPct val="80000"/>
                </a:lnSpc>
              </a:pPr>
              <a:r>
                <a:rPr lang="en-US" sz="1400" b="1">
                  <a:solidFill>
                    <a:srgbClr val="000000"/>
                  </a:solidFill>
                </a:rPr>
                <a:t>membrane</a:t>
              </a:r>
              <a:endParaRPr lang="en-US" sz="1400" b="1"/>
            </a:p>
          </p:txBody>
        </p:sp>
        <p:sp>
          <p:nvSpPr>
            <p:cNvPr id="33807" name="Line 32"/>
            <p:cNvSpPr>
              <a:spLocks noChangeShapeType="1"/>
            </p:cNvSpPr>
            <p:nvPr/>
          </p:nvSpPr>
          <p:spPr bwMode="auto">
            <a:xfrm>
              <a:off x="3704" y="3463"/>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08" name="Line 33"/>
            <p:cNvSpPr>
              <a:spLocks noChangeShapeType="1"/>
            </p:cNvSpPr>
            <p:nvPr/>
          </p:nvSpPr>
          <p:spPr bwMode="auto">
            <a:xfrm>
              <a:off x="3704" y="3792"/>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09" name="Rectangle 34"/>
            <p:cNvSpPr>
              <a:spLocks noChangeArrowheads="1"/>
            </p:cNvSpPr>
            <p:nvPr/>
          </p:nvSpPr>
          <p:spPr bwMode="auto">
            <a:xfrm>
              <a:off x="4254" y="2801"/>
              <a:ext cx="1077" cy="268"/>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outer membrane of </a:t>
              </a:r>
              <a:br>
                <a:rPr lang="en-US" sz="1400" b="1">
                  <a:solidFill>
                    <a:srgbClr val="000000"/>
                  </a:solidFill>
                </a:rPr>
              </a:br>
              <a:r>
                <a:rPr lang="en-US" sz="1400" b="1">
                  <a:solidFill>
                    <a:srgbClr val="000000"/>
                  </a:solidFill>
                </a:rPr>
                <a:t>lipopolysaccharides</a:t>
              </a:r>
            </a:p>
          </p:txBody>
        </p:sp>
        <p:sp>
          <p:nvSpPr>
            <p:cNvPr id="33810" name="Freeform 35"/>
            <p:cNvSpPr>
              <a:spLocks/>
            </p:cNvSpPr>
            <p:nvPr/>
          </p:nvSpPr>
          <p:spPr bwMode="auto">
            <a:xfrm>
              <a:off x="4379" y="3079"/>
              <a:ext cx="293" cy="401"/>
            </a:xfrm>
            <a:custGeom>
              <a:avLst/>
              <a:gdLst>
                <a:gd name="T0" fmla="*/ 203 w 422"/>
                <a:gd name="T1" fmla="*/ 191 h 583"/>
                <a:gd name="T2" fmla="*/ 0 w 422"/>
                <a:gd name="T3" fmla="*/ 0 h 583"/>
                <a:gd name="T4" fmla="*/ 165 w 422"/>
                <a:gd name="T5" fmla="*/ 276 h 583"/>
                <a:gd name="T6" fmla="*/ 0 60000 65536"/>
                <a:gd name="T7" fmla="*/ 0 60000 65536"/>
                <a:gd name="T8" fmla="*/ 0 60000 65536"/>
                <a:gd name="T9" fmla="*/ 0 w 422"/>
                <a:gd name="T10" fmla="*/ 0 h 583"/>
                <a:gd name="T11" fmla="*/ 422 w 422"/>
                <a:gd name="T12" fmla="*/ 583 h 583"/>
              </a:gdLst>
              <a:ahLst/>
              <a:cxnLst>
                <a:cxn ang="T6">
                  <a:pos x="T0" y="T1"/>
                </a:cxn>
                <a:cxn ang="T7">
                  <a:pos x="T2" y="T3"/>
                </a:cxn>
                <a:cxn ang="T8">
                  <a:pos x="T4" y="T5"/>
                </a:cxn>
              </a:cxnLst>
              <a:rect l="T9" t="T10" r="T11" b="T12"/>
              <a:pathLst>
                <a:path w="422" h="583">
                  <a:moveTo>
                    <a:pt x="422" y="402"/>
                  </a:moveTo>
                  <a:lnTo>
                    <a:pt x="0" y="0"/>
                  </a:lnTo>
                  <a:lnTo>
                    <a:pt x="341" y="583"/>
                  </a:lnTo>
                </a:path>
              </a:pathLst>
            </a:custGeom>
            <a:noFill/>
            <a:ln w="12700">
              <a:solidFill>
                <a:srgbClr val="000000"/>
              </a:solidFill>
              <a:round/>
              <a:headEnd/>
              <a:tailEnd/>
            </a:ln>
          </p:spPr>
          <p:txBody>
            <a:bodyPr>
              <a:prstTxWarp prst="textNoShape">
                <a:avLst/>
              </a:prstTxWarp>
            </a:bodyPr>
            <a:lstStyle/>
            <a:p>
              <a:endParaRPr lang="en-US"/>
            </a:p>
          </p:txBody>
        </p:sp>
        <p:sp>
          <p:nvSpPr>
            <p:cNvPr id="33811" name="Line 37"/>
            <p:cNvSpPr>
              <a:spLocks noChangeShapeType="1"/>
            </p:cNvSpPr>
            <p:nvPr/>
          </p:nvSpPr>
          <p:spPr bwMode="auto">
            <a:xfrm>
              <a:off x="3787" y="4186"/>
              <a:ext cx="86"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33812" name="Line 41"/>
            <p:cNvSpPr>
              <a:spLocks noChangeShapeType="1"/>
            </p:cNvSpPr>
            <p:nvPr/>
          </p:nvSpPr>
          <p:spPr bwMode="auto">
            <a:xfrm>
              <a:off x="3704" y="4055"/>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3813" name="Rectangle 42"/>
            <p:cNvSpPr>
              <a:spLocks noChangeArrowheads="1"/>
            </p:cNvSpPr>
            <p:nvPr/>
          </p:nvSpPr>
          <p:spPr bwMode="auto">
            <a:xfrm>
              <a:off x="2237" y="3166"/>
              <a:ext cx="278" cy="92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3814" name="Rectangle 26"/>
            <p:cNvSpPr>
              <a:spLocks noChangeArrowheads="1"/>
            </p:cNvSpPr>
            <p:nvPr/>
          </p:nvSpPr>
          <p:spPr bwMode="auto">
            <a:xfrm>
              <a:off x="2372" y="3469"/>
              <a:ext cx="430" cy="13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cell wall</a:t>
              </a:r>
              <a:endParaRPr lang="en-US" sz="1400" b="1"/>
            </a:p>
          </p:txBody>
        </p:sp>
        <p:grpSp>
          <p:nvGrpSpPr>
            <p:cNvPr id="33815" name="Group 47"/>
            <p:cNvGrpSpPr>
              <a:grpSpLocks/>
            </p:cNvGrpSpPr>
            <p:nvPr/>
          </p:nvGrpSpPr>
          <p:grpSpPr bwMode="auto">
            <a:xfrm>
              <a:off x="2820" y="3167"/>
              <a:ext cx="176" cy="737"/>
              <a:chOff x="2820" y="1395"/>
              <a:chExt cx="176" cy="737"/>
            </a:xfrm>
          </p:grpSpPr>
          <p:sp>
            <p:nvSpPr>
              <p:cNvPr id="33817" name="Freeform 44"/>
              <p:cNvSpPr>
                <a:spLocks/>
              </p:cNvSpPr>
              <p:nvPr/>
            </p:nvSpPr>
            <p:spPr bwMode="auto">
              <a:xfrm>
                <a:off x="2891" y="1395"/>
                <a:ext cx="105" cy="737"/>
              </a:xfrm>
              <a:custGeom>
                <a:avLst/>
                <a:gdLst>
                  <a:gd name="T0" fmla="*/ 105 w 105"/>
                  <a:gd name="T1" fmla="*/ 0 h 670"/>
                  <a:gd name="T2" fmla="*/ 0 w 105"/>
                  <a:gd name="T3" fmla="*/ 0 h 670"/>
                  <a:gd name="T4" fmla="*/ 0 w 105"/>
                  <a:gd name="T5" fmla="*/ 811 h 670"/>
                  <a:gd name="T6" fmla="*/ 101 w 105"/>
                  <a:gd name="T7" fmla="*/ 811 h 670"/>
                  <a:gd name="T8" fmla="*/ 0 60000 65536"/>
                  <a:gd name="T9" fmla="*/ 0 60000 65536"/>
                  <a:gd name="T10" fmla="*/ 0 60000 65536"/>
                  <a:gd name="T11" fmla="*/ 0 60000 65536"/>
                  <a:gd name="T12" fmla="*/ 0 w 105"/>
                  <a:gd name="T13" fmla="*/ 0 h 670"/>
                  <a:gd name="T14" fmla="*/ 105 w 105"/>
                  <a:gd name="T15" fmla="*/ 670 h 670"/>
                </a:gdLst>
                <a:ahLst/>
                <a:cxnLst>
                  <a:cxn ang="T8">
                    <a:pos x="T0" y="T1"/>
                  </a:cxn>
                  <a:cxn ang="T9">
                    <a:pos x="T2" y="T3"/>
                  </a:cxn>
                  <a:cxn ang="T10">
                    <a:pos x="T4" y="T5"/>
                  </a:cxn>
                  <a:cxn ang="T11">
                    <a:pos x="T6" y="T7"/>
                  </a:cxn>
                </a:cxnLst>
                <a:rect l="T12" t="T13" r="T14" b="T15"/>
                <a:pathLst>
                  <a:path w="105" h="670">
                    <a:moveTo>
                      <a:pt x="105" y="0"/>
                    </a:moveTo>
                    <a:lnTo>
                      <a:pt x="0" y="0"/>
                    </a:lnTo>
                    <a:lnTo>
                      <a:pt x="0" y="670"/>
                    </a:lnTo>
                    <a:lnTo>
                      <a:pt x="101" y="670"/>
                    </a:lnTo>
                  </a:path>
                </a:pathLst>
              </a:custGeom>
              <a:noFill/>
              <a:ln w="12700">
                <a:solidFill>
                  <a:srgbClr val="000000"/>
                </a:solidFill>
                <a:round/>
                <a:headEnd/>
                <a:tailEnd/>
              </a:ln>
            </p:spPr>
            <p:txBody>
              <a:bodyPr wrap="none" anchor="ctr">
                <a:prstTxWarp prst="textNoShape">
                  <a:avLst/>
                </a:prstTxWarp>
              </a:bodyPr>
              <a:lstStyle/>
              <a:p>
                <a:endParaRPr lang="en-US"/>
              </a:p>
            </p:txBody>
          </p:sp>
          <p:sp>
            <p:nvSpPr>
              <p:cNvPr id="33818" name="Line 45"/>
              <p:cNvSpPr>
                <a:spLocks noChangeShapeType="1"/>
              </p:cNvSpPr>
              <p:nvPr/>
            </p:nvSpPr>
            <p:spPr bwMode="auto">
              <a:xfrm>
                <a:off x="2820" y="1768"/>
                <a:ext cx="73" cy="1"/>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3816" name="Freeform 52"/>
            <p:cNvSpPr>
              <a:spLocks/>
            </p:cNvSpPr>
            <p:nvPr/>
          </p:nvSpPr>
          <p:spPr bwMode="auto">
            <a:xfrm>
              <a:off x="840" y="3364"/>
              <a:ext cx="139" cy="148"/>
            </a:xfrm>
            <a:custGeom>
              <a:avLst/>
              <a:gdLst>
                <a:gd name="T0" fmla="*/ 82 w 139"/>
                <a:gd name="T1" fmla="*/ 148 h 148"/>
                <a:gd name="T2" fmla="*/ 0 w 139"/>
                <a:gd name="T3" fmla="*/ 57 h 148"/>
                <a:gd name="T4" fmla="*/ 57 w 139"/>
                <a:gd name="T5" fmla="*/ 0 h 148"/>
                <a:gd name="T6" fmla="*/ 139 w 139"/>
                <a:gd name="T7" fmla="*/ 90 h 148"/>
                <a:gd name="T8" fmla="*/ 82 w 139"/>
                <a:gd name="T9" fmla="*/ 148 h 148"/>
                <a:gd name="T10" fmla="*/ 0 60000 65536"/>
                <a:gd name="T11" fmla="*/ 0 60000 65536"/>
                <a:gd name="T12" fmla="*/ 0 60000 65536"/>
                <a:gd name="T13" fmla="*/ 0 60000 65536"/>
                <a:gd name="T14" fmla="*/ 0 60000 65536"/>
                <a:gd name="T15" fmla="*/ 0 w 139"/>
                <a:gd name="T16" fmla="*/ 0 h 148"/>
                <a:gd name="T17" fmla="*/ 139 w 139"/>
                <a:gd name="T18" fmla="*/ 148 h 148"/>
              </a:gdLst>
              <a:ahLst/>
              <a:cxnLst>
                <a:cxn ang="T10">
                  <a:pos x="T0" y="T1"/>
                </a:cxn>
                <a:cxn ang="T11">
                  <a:pos x="T2" y="T3"/>
                </a:cxn>
                <a:cxn ang="T12">
                  <a:pos x="T4" y="T5"/>
                </a:cxn>
                <a:cxn ang="T13">
                  <a:pos x="T6" y="T7"/>
                </a:cxn>
                <a:cxn ang="T14">
                  <a:pos x="T8" y="T9"/>
                </a:cxn>
              </a:cxnLst>
              <a:rect l="T15" t="T16" r="T17" b="T18"/>
              <a:pathLst>
                <a:path w="139" h="148">
                  <a:moveTo>
                    <a:pt x="82" y="148"/>
                  </a:moveTo>
                  <a:lnTo>
                    <a:pt x="0" y="57"/>
                  </a:lnTo>
                  <a:lnTo>
                    <a:pt x="57" y="0"/>
                  </a:lnTo>
                  <a:lnTo>
                    <a:pt x="139" y="90"/>
                  </a:lnTo>
                  <a:lnTo>
                    <a:pt x="82" y="148"/>
                  </a:lnTo>
                  <a:close/>
                </a:path>
              </a:pathLst>
            </a:custGeom>
            <a:noFill/>
            <a:ln w="12700">
              <a:solidFill>
                <a:srgbClr val="000000"/>
              </a:solidFill>
              <a:round/>
              <a:headEnd/>
              <a:tailEnd/>
            </a:ln>
          </p:spPr>
          <p:txBody>
            <a:bodyPr>
              <a:prstTxWarp prst="textNoShape">
                <a:avLst/>
              </a:prstTxWarp>
            </a:bodyPr>
            <a:lstStyle/>
            <a:p>
              <a:endParaRPr lang="en-US"/>
            </a:p>
          </p:txBody>
        </p:sp>
      </p:grpSp>
      <p:sp>
        <p:nvSpPr>
          <p:cNvPr id="373816" name="Rectangle 56"/>
          <p:cNvSpPr>
            <a:spLocks noChangeArrowheads="1"/>
          </p:cNvSpPr>
          <p:nvPr/>
        </p:nvSpPr>
        <p:spPr bwMode="auto">
          <a:xfrm>
            <a:off x="3336925" y="3632200"/>
            <a:ext cx="5703888" cy="635000"/>
          </a:xfrm>
          <a:prstGeom prst="rect">
            <a:avLst/>
          </a:prstGeom>
          <a:solidFill>
            <a:srgbClr val="FFCC18"/>
          </a:solidFill>
          <a:ln w="9525">
            <a:noFill/>
            <a:miter lim="800000"/>
            <a:headEnd/>
            <a:tailEnd/>
          </a:ln>
        </p:spPr>
        <p:txBody>
          <a:bodyPr wrap="none">
            <a:prstTxWarp prst="textNoShape">
              <a:avLst/>
            </a:prstTxWarp>
            <a:spAutoFit/>
          </a:bodyPr>
          <a:lstStyle/>
          <a:p>
            <a:pPr algn="l"/>
            <a:r>
              <a:rPr lang="en-US" sz="1700" b="1" u="sng">
                <a:solidFill>
                  <a:srgbClr val="000000"/>
                </a:solidFill>
              </a:rPr>
              <a:t>peptidoglycan</a:t>
            </a:r>
            <a:r>
              <a:rPr lang="en-US" sz="1700" b="1">
                <a:solidFill>
                  <a:srgbClr val="000000"/>
                </a:solidFill>
              </a:rPr>
              <a:t> = polysaccharides + amino acid chains</a:t>
            </a:r>
          </a:p>
          <a:p>
            <a:pPr algn="l">
              <a:lnSpc>
                <a:spcPct val="110000"/>
              </a:lnSpc>
            </a:pPr>
            <a:r>
              <a:rPr lang="en-US" sz="1700" b="1" u="sng">
                <a:solidFill>
                  <a:srgbClr val="000000"/>
                </a:solidFill>
              </a:rPr>
              <a:t>lipopolysaccharides</a:t>
            </a:r>
            <a:r>
              <a:rPr lang="en-US" sz="1700" b="1">
                <a:solidFill>
                  <a:srgbClr val="000000"/>
                </a:solidFill>
              </a:rPr>
              <a:t> = lipids + polysaccharides </a:t>
            </a:r>
          </a:p>
        </p:txBody>
      </p:sp>
      <p:pic>
        <p:nvPicPr>
          <p:cNvPr id="373818" name="Picture 58" descr="penguinL"/>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flipH="1">
            <a:off x="31750" y="5562600"/>
            <a:ext cx="1274763" cy="1295400"/>
          </a:xfrm>
          <a:prstGeom prst="rect">
            <a:avLst/>
          </a:prstGeom>
          <a:noFill/>
          <a:ln w="9525">
            <a:noFill/>
            <a:miter lim="800000"/>
            <a:headEnd/>
            <a:tailEnd/>
          </a:ln>
        </p:spPr>
      </p:pic>
      <p:sp>
        <p:nvSpPr>
          <p:cNvPr id="373819" name="AutoShape 59"/>
          <p:cNvSpPr>
            <a:spLocks noChangeArrowheads="1"/>
          </p:cNvSpPr>
          <p:nvPr/>
        </p:nvSpPr>
        <p:spPr bwMode="auto">
          <a:xfrm flipH="1">
            <a:off x="114300" y="3338513"/>
            <a:ext cx="1704975" cy="1385887"/>
          </a:xfrm>
          <a:prstGeom prst="wedgeEllipseCallout">
            <a:avLst>
              <a:gd name="adj1" fmla="val -1120"/>
              <a:gd name="adj2" fmla="val 120671"/>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That’s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important for</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your doctor</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to know</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3816">
                                            <p:bg/>
                                          </p:spTgt>
                                        </p:tgtEl>
                                        <p:attrNameLst>
                                          <p:attrName>style.visibility</p:attrName>
                                        </p:attrNameLst>
                                      </p:cBhvr>
                                      <p:to>
                                        <p:strVal val="visible"/>
                                      </p:to>
                                    </p:set>
                                    <p:anim calcmode="lin" valueType="num">
                                      <p:cBhvr additive="base">
                                        <p:cTn id="12" dur="500" fill="hold"/>
                                        <p:tgtEl>
                                          <p:spTgt spid="373816">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3816">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par>
                                <p:cTn id="14" presetID="2" presetClass="entr" presetSubtype="8" fill="hold" grpId="0" nodeType="withEffect">
                                  <p:stCondLst>
                                    <p:cond delay="0"/>
                                  </p:stCondLst>
                                  <p:childTnLst>
                                    <p:set>
                                      <p:cBhvr>
                                        <p:cTn id="15" dur="1" fill="hold">
                                          <p:stCondLst>
                                            <p:cond delay="0"/>
                                          </p:stCondLst>
                                        </p:cTn>
                                        <p:tgtEl>
                                          <p:spTgt spid="373816">
                                            <p:txEl>
                                              <p:pRg st="0" end="0"/>
                                            </p:txEl>
                                          </p:spTgt>
                                        </p:tgtEl>
                                        <p:attrNameLst>
                                          <p:attrName>style.visibility</p:attrName>
                                        </p:attrNameLst>
                                      </p:cBhvr>
                                      <p:to>
                                        <p:strVal val="visible"/>
                                      </p:to>
                                    </p:set>
                                    <p:anim calcmode="lin" valueType="num">
                                      <p:cBhvr additive="base">
                                        <p:cTn id="16" dur="500" fill="hold"/>
                                        <p:tgtEl>
                                          <p:spTgt spid="37381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738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73816">
                                            <p:txEl>
                                              <p:pRg st="1" end="1"/>
                                            </p:txEl>
                                          </p:spTgt>
                                        </p:tgtEl>
                                        <p:attrNameLst>
                                          <p:attrName>style.visibility</p:attrName>
                                        </p:attrNameLst>
                                      </p:cBhvr>
                                      <p:to>
                                        <p:strVal val="visible"/>
                                      </p:to>
                                    </p:set>
                                    <p:anim calcmode="lin" valueType="num">
                                      <p:cBhvr additive="base">
                                        <p:cTn id="27" dur="500" fill="hold"/>
                                        <p:tgtEl>
                                          <p:spTgt spid="373816">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38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373818"/>
                                        </p:tgtEl>
                                        <p:attrNameLst>
                                          <p:attrName>style.visibility</p:attrName>
                                        </p:attrNameLst>
                                      </p:cBhvr>
                                      <p:to>
                                        <p:strVal val="visible"/>
                                      </p:to>
                                    </p:se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73819"/>
                                        </p:tgtEl>
                                        <p:attrNameLst>
                                          <p:attrName>style.visibility</p:attrName>
                                        </p:attrNameLst>
                                      </p:cBhvr>
                                      <p:to>
                                        <p:strVal val="visible"/>
                                      </p:to>
                                    </p:set>
                                    <p:animEffect transition="in" filter="wipe(down)">
                                      <p:cBhvr>
                                        <p:cTn id="36" dur="500"/>
                                        <p:tgtEl>
                                          <p:spTgt spid="373819"/>
                                        </p:tgtEl>
                                      </p:cBhvr>
                                    </p:animEffect>
                                  </p:childTnLst>
                                  <p:subTnLst>
                                    <p:audio>
                                      <p:cMediaNode>
                                        <p:cTn display="0" masterRel="sameClick">
                                          <p:stCondLst>
                                            <p:cond evt="begin" delay="0">
                                              <p:tn val="34"/>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16" grpId="0" build="p" animBg="1" autoUpdateAnimBg="0"/>
      <p:bldP spid="37381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25-07-HierarchicalClass-L.jpg                                  00000078Zip 100                        AB89E6CB:"/>
          <p:cNvPicPr>
            <a:picLocks noChangeAspect="1" noChangeArrowheads="1"/>
          </p:cNvPicPr>
          <p:nvPr/>
        </p:nvPicPr>
        <p:blipFill>
          <a:blip r:embed="rId4"/>
          <a:srcRect b="3600"/>
          <a:stretch>
            <a:fillRect/>
          </a:stretch>
        </p:blipFill>
        <p:spPr bwMode="auto">
          <a:xfrm>
            <a:off x="3819525" y="381000"/>
            <a:ext cx="4905375" cy="6477000"/>
          </a:xfrm>
          <a:prstGeom prst="rect">
            <a:avLst/>
          </a:prstGeom>
          <a:noFill/>
          <a:ln w="9525">
            <a:noFill/>
            <a:miter lim="800000"/>
            <a:headEnd/>
            <a:tailEnd/>
          </a:ln>
        </p:spPr>
      </p:pic>
      <p:sp>
        <p:nvSpPr>
          <p:cNvPr id="3" name="Content Placeholder 2" descr="Rectangle: Click to edit Master text styles&#10;Second level&#10;Third level&#10;Fourth level&#10;Fifth level"/>
          <p:cNvSpPr>
            <a:spLocks noGrp="1"/>
          </p:cNvSpPr>
          <p:nvPr>
            <p:ph idx="1"/>
          </p:nvPr>
        </p:nvSpPr>
        <p:spPr>
          <a:xfrm>
            <a:off x="635000" y="1371600"/>
            <a:ext cx="4148138" cy="4419600"/>
          </a:xfrm>
        </p:spPr>
        <p:txBody>
          <a:bodyPr/>
          <a:lstStyle/>
          <a:p>
            <a:pPr>
              <a:lnSpc>
                <a:spcPct val="90000"/>
              </a:lnSpc>
            </a:pPr>
            <a:r>
              <a:rPr lang="en-US" sz="3200" dirty="0"/>
              <a:t>Organisms classified from most general group, </a:t>
            </a:r>
            <a:r>
              <a:rPr lang="en-US" sz="3200" i="1" u="sng" dirty="0">
                <a:solidFill>
                  <a:srgbClr val="CC0000"/>
                </a:solidFill>
              </a:rPr>
              <a:t>domain</a:t>
            </a:r>
            <a:r>
              <a:rPr lang="en-US" sz="3200" dirty="0"/>
              <a:t>, down to most specific, </a:t>
            </a:r>
            <a:r>
              <a:rPr lang="en-US" sz="3200" i="1" u="sng" dirty="0">
                <a:solidFill>
                  <a:srgbClr val="CC0000"/>
                </a:solidFill>
              </a:rPr>
              <a:t>species</a:t>
            </a:r>
          </a:p>
          <a:p>
            <a:pPr lvl="1">
              <a:lnSpc>
                <a:spcPct val="90000"/>
              </a:lnSpc>
            </a:pPr>
            <a:r>
              <a:rPr lang="en-US" dirty="0"/>
              <a:t>domain, kingdom, phylum, class, order, family, genus, species</a:t>
            </a:r>
          </a:p>
        </p:txBody>
      </p:sp>
      <p:sp>
        <p:nvSpPr>
          <p:cNvPr id="16388" name="Title 1"/>
          <p:cNvSpPr>
            <a:spLocks noGrp="1"/>
          </p:cNvSpPr>
          <p:nvPr>
            <p:ph type="title"/>
          </p:nvPr>
        </p:nvSpPr>
        <p:spPr/>
        <p:txBody>
          <a:bodyPr/>
          <a:lstStyle/>
          <a:p>
            <a:r>
              <a:rPr lang="en-US"/>
              <a:t>Finding commonality in variety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3"/>
          <p:cNvSpPr>
            <a:spLocks noChangeArrowheads="1"/>
          </p:cNvSpPr>
          <p:nvPr/>
        </p:nvSpPr>
        <p:spPr bwMode="auto">
          <a:xfrm>
            <a:off x="268288" y="1270000"/>
            <a:ext cx="2876550" cy="546258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17411" name="Picture 3" descr="26-15-FiveKingdomSystem-L"/>
          <p:cNvPicPr>
            <a:picLocks noChangeAspect="1" noChangeArrowheads="1"/>
          </p:cNvPicPr>
          <p:nvPr/>
        </p:nvPicPr>
        <p:blipFill>
          <a:blip r:embed="rId8"/>
          <a:srcRect b="3600"/>
          <a:stretch>
            <a:fillRect/>
          </a:stretch>
        </p:blipFill>
        <p:spPr bwMode="auto">
          <a:xfrm>
            <a:off x="4343400" y="2638425"/>
            <a:ext cx="4800600" cy="4219575"/>
          </a:xfrm>
          <a:prstGeom prst="rect">
            <a:avLst/>
          </a:prstGeom>
          <a:noFill/>
          <a:ln w="9525">
            <a:noFill/>
            <a:miter lim="800000"/>
            <a:headEnd/>
            <a:tailEnd/>
          </a:ln>
        </p:spPr>
      </p:pic>
      <p:grpSp>
        <p:nvGrpSpPr>
          <p:cNvPr id="2" name="Group 16"/>
          <p:cNvGrpSpPr>
            <a:grpSpLocks/>
          </p:cNvGrpSpPr>
          <p:nvPr/>
        </p:nvGrpSpPr>
        <p:grpSpPr bwMode="auto">
          <a:xfrm>
            <a:off x="5364163" y="6049963"/>
            <a:ext cx="1468437" cy="730250"/>
            <a:chOff x="1399" y="3301"/>
            <a:chExt cx="925" cy="460"/>
          </a:xfrm>
        </p:grpSpPr>
        <p:sp>
          <p:nvSpPr>
            <p:cNvPr id="17425" name="Rectangle 4"/>
            <p:cNvSpPr>
              <a:spLocks noChangeArrowheads="1"/>
            </p:cNvSpPr>
            <p:nvPr/>
          </p:nvSpPr>
          <p:spPr bwMode="auto">
            <a:xfrm>
              <a:off x="1626" y="3440"/>
              <a:ext cx="432" cy="192"/>
            </a:xfrm>
            <a:prstGeom prst="rect">
              <a:avLst/>
            </a:prstGeom>
            <a:solidFill>
              <a:srgbClr val="FEFAD8"/>
            </a:solidFill>
            <a:ln w="9525">
              <a:noFill/>
              <a:miter lim="800000"/>
              <a:headEnd/>
              <a:tailEnd/>
            </a:ln>
          </p:spPr>
          <p:txBody>
            <a:bodyPr wrap="none" anchor="ctr">
              <a:prstTxWarp prst="textNoShape">
                <a:avLst/>
              </a:prstTxWarp>
            </a:bodyPr>
            <a:lstStyle/>
            <a:p>
              <a:endParaRPr lang="en-US"/>
            </a:p>
          </p:txBody>
        </p:sp>
        <p:sp>
          <p:nvSpPr>
            <p:cNvPr id="17426" name="Rectangle 5"/>
            <p:cNvSpPr>
              <a:spLocks noChangeArrowheads="1"/>
            </p:cNvSpPr>
            <p:nvPr/>
          </p:nvSpPr>
          <p:spPr bwMode="auto">
            <a:xfrm>
              <a:off x="1399" y="3301"/>
              <a:ext cx="925" cy="460"/>
            </a:xfrm>
            <a:prstGeom prst="rect">
              <a:avLst/>
            </a:prstGeom>
            <a:noFill/>
            <a:ln w="9525">
              <a:noFill/>
              <a:miter lim="800000"/>
              <a:headEnd/>
              <a:tailEnd/>
            </a:ln>
          </p:spPr>
          <p:txBody>
            <a:bodyPr wrap="none" anchor="ctr">
              <a:prstTxWarp prst="textNoShape">
                <a:avLst/>
              </a:prstTxWarp>
              <a:spAutoFit/>
            </a:bodyPr>
            <a:lstStyle/>
            <a:p>
              <a:r>
                <a:rPr lang="en-US" sz="1400" b="1">
                  <a:solidFill>
                    <a:srgbClr val="000000"/>
                  </a:solidFill>
                </a:rPr>
                <a:t>Archaebacteria</a:t>
              </a:r>
              <a:br>
                <a:rPr lang="en-US" sz="1400" b="1">
                  <a:solidFill>
                    <a:srgbClr val="000000"/>
                  </a:solidFill>
                </a:rPr>
              </a:br>
              <a:r>
                <a:rPr lang="en-US" sz="1400" b="1">
                  <a:solidFill>
                    <a:srgbClr val="000000"/>
                  </a:solidFill>
                </a:rPr>
                <a:t>&amp;</a:t>
              </a:r>
              <a:br>
                <a:rPr lang="en-US" sz="1400" b="1">
                  <a:solidFill>
                    <a:srgbClr val="000000"/>
                  </a:solidFill>
                </a:rPr>
              </a:br>
              <a:r>
                <a:rPr lang="en-US" sz="1400" b="1">
                  <a:solidFill>
                    <a:srgbClr val="000000"/>
                  </a:solidFill>
                </a:rPr>
                <a:t>Bacteria</a:t>
              </a:r>
            </a:p>
          </p:txBody>
        </p:sp>
      </p:grpSp>
      <p:sp>
        <p:nvSpPr>
          <p:cNvPr id="17413" name="Rectangle 6"/>
          <p:cNvSpPr>
            <a:spLocks noGrp="1" noChangeArrowheads="1"/>
          </p:cNvSpPr>
          <p:nvPr>
            <p:ph type="title"/>
          </p:nvPr>
        </p:nvSpPr>
        <p:spPr/>
        <p:txBody>
          <a:bodyPr/>
          <a:lstStyle/>
          <a:p>
            <a:pPr eaLnBrk="1" hangingPunct="1"/>
            <a:r>
              <a:rPr lang="en-US"/>
              <a:t>Classification</a:t>
            </a:r>
          </a:p>
        </p:txBody>
      </p:sp>
      <p:sp>
        <p:nvSpPr>
          <p:cNvPr id="386055" name="Rectangle 7" descr="Rectangle: Click to edit Master text styles&#10;Second level&#10;Third level&#10;Fourth level&#10;Fifth level"/>
          <p:cNvSpPr>
            <a:spLocks noGrp="1" noChangeArrowheads="1"/>
          </p:cNvSpPr>
          <p:nvPr>
            <p:ph type="body" idx="1"/>
          </p:nvPr>
        </p:nvSpPr>
        <p:spPr>
          <a:xfrm>
            <a:off x="0" y="1268413"/>
            <a:ext cx="4886325" cy="5589587"/>
          </a:xfrm>
          <a:noFill/>
        </p:spPr>
        <p:txBody>
          <a:bodyPr/>
          <a:lstStyle/>
          <a:p>
            <a:pPr eaLnBrk="1" hangingPunct="1"/>
            <a:r>
              <a:rPr lang="en-US" sz="2600" u="sng">
                <a:solidFill>
                  <a:srgbClr val="CC0000"/>
                </a:solidFill>
              </a:rPr>
              <a:t>Old</a:t>
            </a:r>
            <a:r>
              <a:rPr lang="en-US" sz="2600"/>
              <a:t> 5 </a:t>
            </a:r>
            <a:r>
              <a:rPr lang="en-US" sz="2600" u="sng"/>
              <a:t>Kingdom </a:t>
            </a:r>
            <a:r>
              <a:rPr lang="en-US" sz="2600"/>
              <a:t>system</a:t>
            </a:r>
          </a:p>
          <a:p>
            <a:pPr marL="1085850" lvl="2" eaLnBrk="1" hangingPunct="1"/>
            <a:r>
              <a:rPr lang="en-US" sz="2000" u="sng">
                <a:solidFill>
                  <a:schemeClr val="tx1"/>
                </a:solidFill>
              </a:rPr>
              <a:t>Monera</a:t>
            </a:r>
            <a:r>
              <a:rPr lang="en-US" sz="2000">
                <a:solidFill>
                  <a:schemeClr val="tx1"/>
                </a:solidFill>
              </a:rPr>
              <a:t>, </a:t>
            </a:r>
            <a:r>
              <a:rPr lang="en-US" sz="2000" u="sng">
                <a:solidFill>
                  <a:schemeClr val="tx1"/>
                </a:solidFill>
              </a:rPr>
              <a:t>Protists, Plants, Fungi, Animals</a:t>
            </a:r>
            <a:endParaRPr lang="en-US" sz="2000" u="sng">
              <a:solidFill>
                <a:srgbClr val="CC0000"/>
              </a:solidFill>
            </a:endParaRPr>
          </a:p>
          <a:p>
            <a:pPr eaLnBrk="1" hangingPunct="1"/>
            <a:r>
              <a:rPr lang="en-US" sz="2600" u="sng">
                <a:solidFill>
                  <a:srgbClr val="CC0000"/>
                </a:solidFill>
              </a:rPr>
              <a:t>New</a:t>
            </a:r>
            <a:r>
              <a:rPr lang="en-US" sz="2600"/>
              <a:t> 3 </a:t>
            </a:r>
            <a:r>
              <a:rPr lang="en-US" sz="2600" u="sng"/>
              <a:t>Domain </a:t>
            </a:r>
            <a:r>
              <a:rPr lang="en-US" sz="2600"/>
              <a:t>system</a:t>
            </a:r>
          </a:p>
          <a:p>
            <a:pPr lvl="1" eaLnBrk="1" hangingPunct="1"/>
            <a:r>
              <a:rPr lang="en-US" sz="2400"/>
              <a:t>reflects a greater understanding of evolution &amp; molecular evidence</a:t>
            </a:r>
          </a:p>
          <a:p>
            <a:pPr marL="1085850" lvl="2" eaLnBrk="1" hangingPunct="1">
              <a:lnSpc>
                <a:spcPct val="110000"/>
              </a:lnSpc>
            </a:pPr>
            <a:r>
              <a:rPr lang="en-US" sz="2000" u="sng">
                <a:solidFill>
                  <a:srgbClr val="CC0000"/>
                </a:solidFill>
              </a:rPr>
              <a:t>Prokaryote: Bacteria</a:t>
            </a:r>
            <a:endParaRPr lang="en-US" sz="2000">
              <a:solidFill>
                <a:srgbClr val="CC0000"/>
              </a:solidFill>
            </a:endParaRPr>
          </a:p>
          <a:p>
            <a:pPr marL="1085850" lvl="2" eaLnBrk="1" hangingPunct="1">
              <a:lnSpc>
                <a:spcPct val="110000"/>
              </a:lnSpc>
            </a:pPr>
            <a:r>
              <a:rPr lang="en-US" sz="2000" u="sng">
                <a:solidFill>
                  <a:srgbClr val="CC0000"/>
                </a:solidFill>
              </a:rPr>
              <a:t>Prokaryote: Archaebacteria</a:t>
            </a:r>
          </a:p>
          <a:p>
            <a:pPr marL="1085850" lvl="2" eaLnBrk="1" hangingPunct="1">
              <a:lnSpc>
                <a:spcPct val="110000"/>
              </a:lnSpc>
            </a:pPr>
            <a:r>
              <a:rPr lang="en-US" sz="2000" u="sng">
                <a:solidFill>
                  <a:srgbClr val="CC0000"/>
                </a:solidFill>
              </a:rPr>
              <a:t>Eukaryotes</a:t>
            </a:r>
          </a:p>
          <a:p>
            <a:pPr marL="1428750" lvl="3" eaLnBrk="1" hangingPunct="1">
              <a:lnSpc>
                <a:spcPct val="110000"/>
              </a:lnSpc>
            </a:pPr>
            <a:r>
              <a:rPr lang="en-US" sz="1800" u="sng">
                <a:solidFill>
                  <a:srgbClr val="CC0000"/>
                </a:solidFill>
              </a:rPr>
              <a:t>Protists</a:t>
            </a:r>
          </a:p>
          <a:p>
            <a:pPr marL="1428750" lvl="3" eaLnBrk="1" hangingPunct="1">
              <a:lnSpc>
                <a:spcPct val="110000"/>
              </a:lnSpc>
            </a:pPr>
            <a:r>
              <a:rPr lang="en-US" sz="1800" u="sng">
                <a:solidFill>
                  <a:srgbClr val="CC0000"/>
                </a:solidFill>
              </a:rPr>
              <a:t>Plants</a:t>
            </a:r>
          </a:p>
          <a:p>
            <a:pPr marL="1428750" lvl="3" eaLnBrk="1" hangingPunct="1">
              <a:lnSpc>
                <a:spcPct val="110000"/>
              </a:lnSpc>
            </a:pPr>
            <a:r>
              <a:rPr lang="en-US" sz="1800" u="sng">
                <a:solidFill>
                  <a:srgbClr val="CC0000"/>
                </a:solidFill>
              </a:rPr>
              <a:t>Fungi</a:t>
            </a:r>
          </a:p>
          <a:p>
            <a:pPr marL="1428750" lvl="3" eaLnBrk="1" hangingPunct="1">
              <a:lnSpc>
                <a:spcPct val="110000"/>
              </a:lnSpc>
            </a:pPr>
            <a:r>
              <a:rPr lang="en-US" sz="1800" u="sng">
                <a:solidFill>
                  <a:srgbClr val="CC0000"/>
                </a:solidFill>
              </a:rPr>
              <a:t>Animals</a:t>
            </a:r>
            <a:endParaRPr lang="en-US" sz="1800" u="sng">
              <a:solidFill>
                <a:srgbClr val="0F116A"/>
              </a:solidFill>
            </a:endParaRPr>
          </a:p>
        </p:txBody>
      </p:sp>
      <p:grpSp>
        <p:nvGrpSpPr>
          <p:cNvPr id="3" name="Group 32"/>
          <p:cNvGrpSpPr>
            <a:grpSpLocks/>
          </p:cNvGrpSpPr>
          <p:nvPr/>
        </p:nvGrpSpPr>
        <p:grpSpPr bwMode="auto">
          <a:xfrm>
            <a:off x="6511925" y="457200"/>
            <a:ext cx="2632075" cy="2184400"/>
            <a:chOff x="4102" y="288"/>
            <a:chExt cx="1658" cy="1376"/>
          </a:xfrm>
        </p:grpSpPr>
        <p:grpSp>
          <p:nvGrpSpPr>
            <p:cNvPr id="17421" name="Group 31"/>
            <p:cNvGrpSpPr>
              <a:grpSpLocks/>
            </p:cNvGrpSpPr>
            <p:nvPr/>
          </p:nvGrpSpPr>
          <p:grpSpPr bwMode="auto">
            <a:xfrm>
              <a:off x="4102" y="288"/>
              <a:ext cx="1658" cy="1376"/>
              <a:chOff x="4102" y="288"/>
              <a:chExt cx="1658" cy="1376"/>
            </a:xfrm>
          </p:grpSpPr>
          <p:pic>
            <p:nvPicPr>
              <p:cNvPr id="17423" name="Picture 10" descr="07-04-ProkaryoticCell-NL"/>
              <p:cNvPicPr>
                <a:picLocks noChangeAspect="1" noChangeArrowheads="1"/>
              </p:cNvPicPr>
              <p:nvPr/>
            </p:nvPicPr>
            <p:blipFill>
              <a:blip r:embed="rId9">
                <a:clrChange>
                  <a:clrFrom>
                    <a:srgbClr val="FFFFFF"/>
                  </a:clrFrom>
                  <a:clrTo>
                    <a:srgbClr val="FFFFFF">
                      <a:alpha val="0"/>
                    </a:srgbClr>
                  </a:clrTo>
                </a:clrChange>
                <a:lum bright="-14000"/>
              </a:blip>
              <a:srcRect r="31224" b="4286"/>
              <a:stretch>
                <a:fillRect/>
              </a:stretch>
            </p:blipFill>
            <p:spPr bwMode="auto">
              <a:xfrm rot="10800000">
                <a:off x="4222" y="288"/>
                <a:ext cx="1538" cy="1376"/>
              </a:xfrm>
              <a:prstGeom prst="rect">
                <a:avLst/>
              </a:prstGeom>
              <a:noFill/>
              <a:ln w="9525">
                <a:noFill/>
                <a:miter lim="800000"/>
                <a:headEnd/>
                <a:tailEnd/>
              </a:ln>
            </p:spPr>
          </p:pic>
          <p:sp>
            <p:nvSpPr>
              <p:cNvPr id="17424" name="Rectangle 11"/>
              <p:cNvSpPr>
                <a:spLocks noChangeArrowheads="1"/>
              </p:cNvSpPr>
              <p:nvPr/>
            </p:nvSpPr>
            <p:spPr bwMode="auto">
              <a:xfrm>
                <a:off x="4102" y="1216"/>
                <a:ext cx="298" cy="29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422" name="Rectangle 12"/>
            <p:cNvSpPr>
              <a:spLocks noChangeArrowheads="1"/>
            </p:cNvSpPr>
            <p:nvPr/>
          </p:nvSpPr>
          <p:spPr bwMode="auto">
            <a:xfrm>
              <a:off x="4351" y="1068"/>
              <a:ext cx="701" cy="192"/>
            </a:xfrm>
            <a:prstGeom prst="rect">
              <a:avLst/>
            </a:prstGeom>
            <a:noFill/>
            <a:ln w="9525">
              <a:noFill/>
              <a:miter lim="800000"/>
              <a:headEnd/>
              <a:tailEnd/>
            </a:ln>
          </p:spPr>
          <p:txBody>
            <a:bodyPr wrap="none" anchor="ctr">
              <a:prstTxWarp prst="textNoShape">
                <a:avLst/>
              </a:prstTxWarp>
              <a:spAutoFit/>
            </a:bodyPr>
            <a:lstStyle/>
            <a:p>
              <a:r>
                <a:rPr lang="en-US" sz="1400" b="1">
                  <a:solidFill>
                    <a:srgbClr val="000000"/>
                  </a:solidFill>
                </a:rPr>
                <a:t>Prokaryote</a:t>
              </a:r>
            </a:p>
          </p:txBody>
        </p:sp>
      </p:grpSp>
      <p:grpSp>
        <p:nvGrpSpPr>
          <p:cNvPr id="5" name="Group 13"/>
          <p:cNvGrpSpPr>
            <a:grpSpLocks/>
          </p:cNvGrpSpPr>
          <p:nvPr/>
        </p:nvGrpSpPr>
        <p:grpSpPr bwMode="auto">
          <a:xfrm>
            <a:off x="4254500" y="247650"/>
            <a:ext cx="2609850" cy="2185988"/>
            <a:chOff x="2680" y="156"/>
            <a:chExt cx="1644" cy="1377"/>
          </a:xfrm>
        </p:grpSpPr>
        <p:pic>
          <p:nvPicPr>
            <p:cNvPr id="17419" name="Picture 14"/>
            <p:cNvPicPr>
              <a:picLocks noChangeAspect="1" noChangeArrowheads="1"/>
            </p:cNvPicPr>
            <p:nvPr/>
          </p:nvPicPr>
          <p:blipFill>
            <a:blip r:embed="rId10">
              <a:clrChange>
                <a:clrFrom>
                  <a:srgbClr val="FFFFFF"/>
                </a:clrFrom>
                <a:clrTo>
                  <a:srgbClr val="FFFFFF">
                    <a:alpha val="0"/>
                  </a:srgbClr>
                </a:clrTo>
              </a:clrChange>
            </a:blip>
            <a:srcRect l="13499" r="27000" b="13187"/>
            <a:stretch>
              <a:fillRect/>
            </a:stretch>
          </p:blipFill>
          <p:spPr bwMode="auto">
            <a:xfrm>
              <a:off x="2941" y="156"/>
              <a:ext cx="1383" cy="1377"/>
            </a:xfrm>
            <a:prstGeom prst="rect">
              <a:avLst/>
            </a:prstGeom>
            <a:noFill/>
            <a:ln w="9525">
              <a:noFill/>
              <a:miter lim="800000"/>
              <a:headEnd/>
              <a:tailEnd/>
            </a:ln>
          </p:spPr>
        </p:pic>
        <p:sp>
          <p:nvSpPr>
            <p:cNvPr id="17420" name="Rectangle 15"/>
            <p:cNvSpPr>
              <a:spLocks noChangeArrowheads="1"/>
            </p:cNvSpPr>
            <p:nvPr/>
          </p:nvSpPr>
          <p:spPr bwMode="auto">
            <a:xfrm>
              <a:off x="2680" y="236"/>
              <a:ext cx="658" cy="192"/>
            </a:xfrm>
            <a:prstGeom prst="rect">
              <a:avLst/>
            </a:prstGeom>
            <a:noFill/>
            <a:ln w="9525">
              <a:noFill/>
              <a:miter lim="800000"/>
              <a:headEnd/>
              <a:tailEnd/>
            </a:ln>
          </p:spPr>
          <p:txBody>
            <a:bodyPr wrap="none" anchor="ctr">
              <a:prstTxWarp prst="textNoShape">
                <a:avLst/>
              </a:prstTxWarp>
              <a:spAutoFit/>
            </a:bodyPr>
            <a:lstStyle/>
            <a:p>
              <a:r>
                <a:rPr lang="en-US" sz="1400" b="1">
                  <a:solidFill>
                    <a:srgbClr val="000000"/>
                  </a:solidFill>
                </a:rPr>
                <a:t>Eukaryote</a:t>
              </a:r>
            </a:p>
          </p:txBody>
        </p:sp>
      </p:grpSp>
      <p:sp>
        <p:nvSpPr>
          <p:cNvPr id="386077" name="Freeform 29"/>
          <p:cNvSpPr>
            <a:spLocks/>
          </p:cNvSpPr>
          <p:nvPr/>
        </p:nvSpPr>
        <p:spPr bwMode="auto">
          <a:xfrm>
            <a:off x="4344988" y="5430838"/>
            <a:ext cx="4735512" cy="628650"/>
          </a:xfrm>
          <a:custGeom>
            <a:avLst/>
            <a:gdLst>
              <a:gd name="T0" fmla="*/ 0 w 2983"/>
              <a:gd name="T1" fmla="*/ 0 h 396"/>
              <a:gd name="T2" fmla="*/ 1615419192 w 2983"/>
              <a:gd name="T3" fmla="*/ 814011263 h 396"/>
              <a:gd name="T4" fmla="*/ 2147483647 w 2983"/>
              <a:gd name="T5" fmla="*/ 864414388 h 396"/>
              <a:gd name="T6" fmla="*/ 2147483647 w 2983"/>
              <a:gd name="T7" fmla="*/ 12601575 h 396"/>
              <a:gd name="T8" fmla="*/ 0 60000 65536"/>
              <a:gd name="T9" fmla="*/ 0 60000 65536"/>
              <a:gd name="T10" fmla="*/ 0 60000 65536"/>
              <a:gd name="T11" fmla="*/ 0 60000 65536"/>
              <a:gd name="T12" fmla="*/ 0 w 2983"/>
              <a:gd name="T13" fmla="*/ 0 h 396"/>
              <a:gd name="T14" fmla="*/ 2983 w 2983"/>
              <a:gd name="T15" fmla="*/ 396 h 396"/>
            </a:gdLst>
            <a:ahLst/>
            <a:cxnLst>
              <a:cxn ang="T8">
                <a:pos x="T0" y="T1"/>
              </a:cxn>
              <a:cxn ang="T9">
                <a:pos x="T2" y="T3"/>
              </a:cxn>
              <a:cxn ang="T10">
                <a:pos x="T4" y="T5"/>
              </a:cxn>
              <a:cxn ang="T11">
                <a:pos x="T6" y="T7"/>
              </a:cxn>
            </a:cxnLst>
            <a:rect l="T12" t="T13" r="T14" b="T15"/>
            <a:pathLst>
              <a:path w="2983" h="396">
                <a:moveTo>
                  <a:pt x="0" y="0"/>
                </a:moveTo>
                <a:cubicBezTo>
                  <a:pt x="122" y="133"/>
                  <a:pt x="244" y="266"/>
                  <a:pt x="641" y="323"/>
                </a:cubicBezTo>
                <a:cubicBezTo>
                  <a:pt x="1038" y="380"/>
                  <a:pt x="1991" y="396"/>
                  <a:pt x="2381" y="343"/>
                </a:cubicBezTo>
                <a:cubicBezTo>
                  <a:pt x="2771" y="290"/>
                  <a:pt x="2877" y="147"/>
                  <a:pt x="2983" y="5"/>
                </a:cubicBezTo>
              </a:path>
            </a:pathLst>
          </a:custGeom>
          <a:noFill/>
          <a:ln w="76200">
            <a:solidFill>
              <a:srgbClr val="CC0000"/>
            </a:solidFill>
            <a:round/>
            <a:headEnd/>
            <a:tailEnd/>
          </a:ln>
        </p:spPr>
        <p:txBody>
          <a:bodyPr wrap="none" anchor="ctr">
            <a:prstTxWarp prst="textNoShape">
              <a:avLst/>
            </a:prstTxWarp>
          </a:bodyPr>
          <a:lstStyle/>
          <a:p>
            <a:endParaRPr lang="en-US"/>
          </a:p>
        </p:txBody>
      </p:sp>
      <p:sp>
        <p:nvSpPr>
          <p:cNvPr id="386078" name="Freeform 30"/>
          <p:cNvSpPr>
            <a:spLocks/>
          </p:cNvSpPr>
          <p:nvPr/>
        </p:nvSpPr>
        <p:spPr bwMode="auto">
          <a:xfrm>
            <a:off x="4986338" y="6262688"/>
            <a:ext cx="3351212" cy="215900"/>
          </a:xfrm>
          <a:custGeom>
            <a:avLst/>
            <a:gdLst>
              <a:gd name="T0" fmla="*/ 0 w 2983"/>
              <a:gd name="T1" fmla="*/ 0 h 396"/>
              <a:gd name="T2" fmla="*/ 809012685 w 2983"/>
              <a:gd name="T3" fmla="*/ 96010076 h 396"/>
              <a:gd name="T4" fmla="*/ 2147483647 w 2983"/>
              <a:gd name="T5" fmla="*/ 101954959 h 396"/>
              <a:gd name="T6" fmla="*/ 2147483647 w 2983"/>
              <a:gd name="T7" fmla="*/ 1486221 h 396"/>
              <a:gd name="T8" fmla="*/ 0 60000 65536"/>
              <a:gd name="T9" fmla="*/ 0 60000 65536"/>
              <a:gd name="T10" fmla="*/ 0 60000 65536"/>
              <a:gd name="T11" fmla="*/ 0 60000 65536"/>
              <a:gd name="T12" fmla="*/ 0 w 2983"/>
              <a:gd name="T13" fmla="*/ 0 h 396"/>
              <a:gd name="T14" fmla="*/ 2983 w 2983"/>
              <a:gd name="T15" fmla="*/ 396 h 396"/>
            </a:gdLst>
            <a:ahLst/>
            <a:cxnLst>
              <a:cxn ang="T8">
                <a:pos x="T0" y="T1"/>
              </a:cxn>
              <a:cxn ang="T9">
                <a:pos x="T2" y="T3"/>
              </a:cxn>
              <a:cxn ang="T10">
                <a:pos x="T4" y="T5"/>
              </a:cxn>
              <a:cxn ang="T11">
                <a:pos x="T6" y="T7"/>
              </a:cxn>
            </a:cxnLst>
            <a:rect l="T12" t="T13" r="T14" b="T15"/>
            <a:pathLst>
              <a:path w="2983" h="396">
                <a:moveTo>
                  <a:pt x="0" y="0"/>
                </a:moveTo>
                <a:cubicBezTo>
                  <a:pt x="122" y="133"/>
                  <a:pt x="244" y="266"/>
                  <a:pt x="641" y="323"/>
                </a:cubicBezTo>
                <a:cubicBezTo>
                  <a:pt x="1038" y="380"/>
                  <a:pt x="1991" y="396"/>
                  <a:pt x="2381" y="343"/>
                </a:cubicBezTo>
                <a:cubicBezTo>
                  <a:pt x="2771" y="290"/>
                  <a:pt x="2877" y="147"/>
                  <a:pt x="2983" y="5"/>
                </a:cubicBezTo>
              </a:path>
            </a:pathLst>
          </a:custGeom>
          <a:noFill/>
          <a:ln w="76200">
            <a:solidFill>
              <a:srgbClr val="CC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5">
                                            <p:txEl>
                                              <p:pRg st="0" end="0"/>
                                            </p:txEl>
                                          </p:spTgt>
                                        </p:tgtEl>
                                        <p:attrNameLst>
                                          <p:attrName>style.visibility</p:attrName>
                                        </p:attrNameLst>
                                      </p:cBhvr>
                                      <p:to>
                                        <p:strVal val="visible"/>
                                      </p:to>
                                    </p:set>
                                    <p:anim calcmode="lin" valueType="num">
                                      <p:cBhvr additive="base">
                                        <p:cTn id="7" dur="500" fill="hold"/>
                                        <p:tgtEl>
                                          <p:spTgt spid="3860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5">
                                            <p:txEl>
                                              <p:pRg st="1" end="1"/>
                                            </p:txEl>
                                          </p:spTgt>
                                        </p:tgtEl>
                                        <p:attrNameLst>
                                          <p:attrName>style.visibility</p:attrName>
                                        </p:attrNameLst>
                                      </p:cBhvr>
                                      <p:to>
                                        <p:strVal val="visible"/>
                                      </p:to>
                                    </p:set>
                                    <p:anim calcmode="lin" valueType="num">
                                      <p:cBhvr additive="base">
                                        <p:cTn id="13" dur="500" fill="hold"/>
                                        <p:tgtEl>
                                          <p:spTgt spid="3860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5">
                                            <p:txEl>
                                              <p:pRg st="2" end="2"/>
                                            </p:txEl>
                                          </p:spTgt>
                                        </p:tgtEl>
                                        <p:attrNameLst>
                                          <p:attrName>style.visibility</p:attrName>
                                        </p:attrNameLst>
                                      </p:cBhvr>
                                      <p:to>
                                        <p:strVal val="visible"/>
                                      </p:to>
                                    </p:set>
                                    <p:anim calcmode="lin" valueType="num">
                                      <p:cBhvr additive="base">
                                        <p:cTn id="19" dur="500" fill="hold"/>
                                        <p:tgtEl>
                                          <p:spTgt spid="3860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5">
                                            <p:txEl>
                                              <p:pRg st="3" end="3"/>
                                            </p:txEl>
                                          </p:spTgt>
                                        </p:tgtEl>
                                        <p:attrNameLst>
                                          <p:attrName>style.visibility</p:attrName>
                                        </p:attrNameLst>
                                      </p:cBhvr>
                                      <p:to>
                                        <p:strVal val="visible"/>
                                      </p:to>
                                    </p:set>
                                    <p:anim calcmode="lin" valueType="num">
                                      <p:cBhvr additive="base">
                                        <p:cTn id="25" dur="500" fill="hold"/>
                                        <p:tgtEl>
                                          <p:spTgt spid="3860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4" name="Chimes"/>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6055">
                                            <p:txEl>
                                              <p:pRg st="4" end="4"/>
                                            </p:txEl>
                                          </p:spTgt>
                                        </p:tgtEl>
                                        <p:attrNameLst>
                                          <p:attrName>style.visibility</p:attrName>
                                        </p:attrNameLst>
                                      </p:cBhvr>
                                      <p:to>
                                        <p:strVal val="visible"/>
                                      </p:to>
                                    </p:set>
                                    <p:anim calcmode="lin" valueType="num">
                                      <p:cBhvr additive="base">
                                        <p:cTn id="41" dur="500" fill="hold"/>
                                        <p:tgtEl>
                                          <p:spTgt spid="386055">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60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6055">
                                            <p:txEl>
                                              <p:pRg st="5" end="5"/>
                                            </p:txEl>
                                          </p:spTgt>
                                        </p:tgtEl>
                                        <p:attrNameLst>
                                          <p:attrName>style.visibility</p:attrName>
                                        </p:attrNameLst>
                                      </p:cBhvr>
                                      <p:to>
                                        <p:strVal val="visible"/>
                                      </p:to>
                                    </p:set>
                                    <p:anim calcmode="lin" valueType="num">
                                      <p:cBhvr additive="base">
                                        <p:cTn id="47" dur="500" fill="hold"/>
                                        <p:tgtEl>
                                          <p:spTgt spid="386055">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60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5" name="Vibro Up"/>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6078"/>
                                        </p:tgtEl>
                                        <p:attrNameLst>
                                          <p:attrName>style.visibility</p:attrName>
                                        </p:attrNameLst>
                                      </p:cBhvr>
                                      <p:to>
                                        <p:strVal val="visible"/>
                                      </p:to>
                                    </p:set>
                                    <p:animEffect transition="in" filter="wipe(left)">
                                      <p:cBhvr>
                                        <p:cTn id="58" dur="500"/>
                                        <p:tgtEl>
                                          <p:spTgt spid="386078"/>
                                        </p:tgtEl>
                                      </p:cBhvr>
                                    </p:animEffect>
                                  </p:childTnLst>
                                  <p:subTnLst>
                                    <p:audio>
                                      <p:cMediaNode>
                                        <p:cTn display="0" masterRel="sameClick">
                                          <p:stCondLst>
                                            <p:cond evt="begin" delay="0">
                                              <p:tn val="56"/>
                                            </p:cond>
                                          </p:stCondLst>
                                          <p:endCondLst>
                                            <p:cond evt="onStopAudio" delay="0">
                                              <p:tgtEl>
                                                <p:sldTgt/>
                                              </p:tgtEl>
                                            </p:cond>
                                          </p:endCondLst>
                                        </p:cTn>
                                        <p:tgtEl>
                                          <p:sndTgt r:embed="rId6" name="String"/>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86055">
                                            <p:txEl>
                                              <p:pRg st="6" end="6"/>
                                            </p:txEl>
                                          </p:spTgt>
                                        </p:tgtEl>
                                        <p:attrNameLst>
                                          <p:attrName>style.visibility</p:attrName>
                                        </p:attrNameLst>
                                      </p:cBhvr>
                                      <p:to>
                                        <p:strVal val="visible"/>
                                      </p:to>
                                    </p:set>
                                    <p:anim calcmode="lin" valueType="num">
                                      <p:cBhvr additive="base">
                                        <p:cTn id="63" dur="500" fill="hold"/>
                                        <p:tgtEl>
                                          <p:spTgt spid="386055">
                                            <p:txEl>
                                              <p:pRg st="6" end="6"/>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860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86077"/>
                                        </p:tgtEl>
                                        <p:attrNameLst>
                                          <p:attrName>style.visibility</p:attrName>
                                        </p:attrNameLst>
                                      </p:cBhvr>
                                      <p:to>
                                        <p:strVal val="visible"/>
                                      </p:to>
                                    </p:set>
                                    <p:animEffect transition="in" filter="wipe(left)">
                                      <p:cBhvr>
                                        <p:cTn id="69" dur="500"/>
                                        <p:tgtEl>
                                          <p:spTgt spid="386077"/>
                                        </p:tgtEl>
                                      </p:cBhvr>
                                    </p:animEffect>
                                  </p:childTnLst>
                                  <p:subTnLst>
                                    <p:audio>
                                      <p:cMediaNode>
                                        <p:cTn display="0" masterRel="sameClick">
                                          <p:stCondLst>
                                            <p:cond evt="begin" delay="0">
                                              <p:tn val="67"/>
                                            </p:cond>
                                          </p:stCondLst>
                                          <p:endCondLst>
                                            <p:cond evt="onStopAudio" delay="0">
                                              <p:tgtEl>
                                                <p:sldTgt/>
                                              </p:tgtEl>
                                            </p:cond>
                                          </p:endCondLst>
                                        </p:cTn>
                                        <p:tgtEl>
                                          <p:sndTgt r:embed="rId7" name="Pencil Check"/>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386055">
                                            <p:txEl>
                                              <p:pRg st="7" end="7"/>
                                            </p:txEl>
                                          </p:spTgt>
                                        </p:tgtEl>
                                        <p:attrNameLst>
                                          <p:attrName>style.visibility</p:attrName>
                                        </p:attrNameLst>
                                      </p:cBhvr>
                                      <p:to>
                                        <p:strVal val="visible"/>
                                      </p:to>
                                    </p:set>
                                    <p:anim calcmode="lin" valueType="num">
                                      <p:cBhvr additive="base">
                                        <p:cTn id="74" dur="500" fill="hold"/>
                                        <p:tgtEl>
                                          <p:spTgt spid="386055">
                                            <p:txEl>
                                              <p:pRg st="7" end="7"/>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3860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3" name="Whoosh"/>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386055">
                                            <p:txEl>
                                              <p:pRg st="8" end="8"/>
                                            </p:txEl>
                                          </p:spTgt>
                                        </p:tgtEl>
                                        <p:attrNameLst>
                                          <p:attrName>style.visibility</p:attrName>
                                        </p:attrNameLst>
                                      </p:cBhvr>
                                      <p:to>
                                        <p:strVal val="visible"/>
                                      </p:to>
                                    </p:set>
                                    <p:anim calcmode="lin" valueType="num">
                                      <p:cBhvr additive="base">
                                        <p:cTn id="80" dur="500" fill="hold"/>
                                        <p:tgtEl>
                                          <p:spTgt spid="386055">
                                            <p:txEl>
                                              <p:pRg st="8" end="8"/>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38605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386055">
                                            <p:txEl>
                                              <p:pRg st="9" end="9"/>
                                            </p:txEl>
                                          </p:spTgt>
                                        </p:tgtEl>
                                        <p:attrNameLst>
                                          <p:attrName>style.visibility</p:attrName>
                                        </p:attrNameLst>
                                      </p:cBhvr>
                                      <p:to>
                                        <p:strVal val="visible"/>
                                      </p:to>
                                    </p:set>
                                    <p:anim calcmode="lin" valueType="num">
                                      <p:cBhvr additive="base">
                                        <p:cTn id="86" dur="500" fill="hold"/>
                                        <p:tgtEl>
                                          <p:spTgt spid="386055">
                                            <p:txEl>
                                              <p:pRg st="9" end="9"/>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38605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3" name="Whoosh"/>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386055">
                                            <p:txEl>
                                              <p:pRg st="10" end="10"/>
                                            </p:txEl>
                                          </p:spTgt>
                                        </p:tgtEl>
                                        <p:attrNameLst>
                                          <p:attrName>style.visibility</p:attrName>
                                        </p:attrNameLst>
                                      </p:cBhvr>
                                      <p:to>
                                        <p:strVal val="visible"/>
                                      </p:to>
                                    </p:set>
                                    <p:anim calcmode="lin" valueType="num">
                                      <p:cBhvr additive="base">
                                        <p:cTn id="92" dur="500" fill="hold"/>
                                        <p:tgtEl>
                                          <p:spTgt spid="386055">
                                            <p:txEl>
                                              <p:pRg st="10" end="10"/>
                                            </p:txEl>
                                          </p:spTgt>
                                        </p:tgtEl>
                                        <p:attrNameLst>
                                          <p:attrName>ppt_x</p:attrName>
                                        </p:attrNameLst>
                                      </p:cBhvr>
                                      <p:tavLst>
                                        <p:tav tm="0">
                                          <p:val>
                                            <p:strVal val="0-#ppt_w/2"/>
                                          </p:val>
                                        </p:tav>
                                        <p:tav tm="100000">
                                          <p:val>
                                            <p:strVal val="#ppt_x"/>
                                          </p:val>
                                        </p:tav>
                                      </p:tavLst>
                                    </p:anim>
                                    <p:anim calcmode="lin" valueType="num">
                                      <p:cBhvr additive="base">
                                        <p:cTn id="93" dur="500" fill="hold"/>
                                        <p:tgtEl>
                                          <p:spTgt spid="38605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5" grpId="0" build="p" autoUpdateAnimBg="0"/>
      <p:bldP spid="386077" grpId="0" animBg="1"/>
      <p:bldP spid="3860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655638"/>
            <a:ext cx="9144000" cy="6202362"/>
            <a:chOff x="0" y="413"/>
            <a:chExt cx="5760" cy="3907"/>
          </a:xfrm>
        </p:grpSpPr>
        <p:pic>
          <p:nvPicPr>
            <p:cNvPr id="19471" name="Picture 3" descr="04_15"/>
            <p:cNvPicPr>
              <a:picLocks noChangeAspect="1" noChangeArrowheads="1"/>
            </p:cNvPicPr>
            <p:nvPr/>
          </p:nvPicPr>
          <p:blipFill>
            <a:blip r:embed="rId5"/>
            <a:srcRect t="2251"/>
            <a:stretch>
              <a:fillRect/>
            </a:stretch>
          </p:blipFill>
          <p:spPr bwMode="auto">
            <a:xfrm>
              <a:off x="221" y="413"/>
              <a:ext cx="5298" cy="3884"/>
            </a:xfrm>
            <a:prstGeom prst="rect">
              <a:avLst/>
            </a:prstGeom>
            <a:noFill/>
            <a:ln w="9525">
              <a:noFill/>
              <a:miter lim="800000"/>
              <a:headEnd/>
              <a:tailEnd/>
            </a:ln>
          </p:spPr>
        </p:pic>
        <p:sp>
          <p:nvSpPr>
            <p:cNvPr id="19472" name="Rectangle 4"/>
            <p:cNvSpPr>
              <a:spLocks noChangeArrowheads="1"/>
            </p:cNvSpPr>
            <p:nvPr/>
          </p:nvSpPr>
          <p:spPr bwMode="auto">
            <a:xfrm>
              <a:off x="96" y="3750"/>
              <a:ext cx="5664" cy="57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9473" name="Rectangle 5"/>
            <p:cNvSpPr>
              <a:spLocks noChangeArrowheads="1"/>
            </p:cNvSpPr>
            <p:nvPr/>
          </p:nvSpPr>
          <p:spPr bwMode="auto">
            <a:xfrm>
              <a:off x="0" y="1878"/>
              <a:ext cx="5664" cy="62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9474" name="Rectangle 6"/>
            <p:cNvSpPr>
              <a:spLocks noChangeArrowheads="1"/>
            </p:cNvSpPr>
            <p:nvPr/>
          </p:nvSpPr>
          <p:spPr bwMode="auto">
            <a:xfrm>
              <a:off x="4306" y="1830"/>
              <a:ext cx="879"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Protist</a:t>
              </a:r>
              <a:endParaRPr lang="en-US" sz="3000" b="1">
                <a:solidFill>
                  <a:srgbClr val="0F116A"/>
                </a:solidFill>
              </a:endParaRPr>
            </a:p>
          </p:txBody>
        </p:sp>
        <p:sp>
          <p:nvSpPr>
            <p:cNvPr id="19475" name="Rectangle 7"/>
            <p:cNvSpPr>
              <a:spLocks noChangeArrowheads="1"/>
            </p:cNvSpPr>
            <p:nvPr/>
          </p:nvSpPr>
          <p:spPr bwMode="auto">
            <a:xfrm>
              <a:off x="624" y="3702"/>
              <a:ext cx="879"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Fungi</a:t>
              </a:r>
              <a:endParaRPr lang="en-US" sz="3000" b="1">
                <a:solidFill>
                  <a:srgbClr val="0F116A"/>
                </a:solidFill>
              </a:endParaRPr>
            </a:p>
          </p:txBody>
        </p:sp>
        <p:sp>
          <p:nvSpPr>
            <p:cNvPr id="19476" name="Rectangle 8"/>
            <p:cNvSpPr>
              <a:spLocks noChangeArrowheads="1"/>
            </p:cNvSpPr>
            <p:nvPr/>
          </p:nvSpPr>
          <p:spPr bwMode="auto">
            <a:xfrm>
              <a:off x="2400" y="3702"/>
              <a:ext cx="879"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Plant</a:t>
              </a:r>
              <a:endParaRPr lang="en-US" sz="3000" b="1">
                <a:solidFill>
                  <a:srgbClr val="0F116A"/>
                </a:solidFill>
              </a:endParaRPr>
            </a:p>
          </p:txBody>
        </p:sp>
        <p:sp>
          <p:nvSpPr>
            <p:cNvPr id="19477" name="Rectangle 9"/>
            <p:cNvSpPr>
              <a:spLocks noChangeArrowheads="1"/>
            </p:cNvSpPr>
            <p:nvPr/>
          </p:nvSpPr>
          <p:spPr bwMode="auto">
            <a:xfrm>
              <a:off x="4272" y="3702"/>
              <a:ext cx="879"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Animal</a:t>
              </a:r>
              <a:endParaRPr lang="en-US" sz="3000" b="1">
                <a:solidFill>
                  <a:srgbClr val="0F116A"/>
                </a:solidFill>
              </a:endParaRPr>
            </a:p>
          </p:txBody>
        </p:sp>
        <p:sp>
          <p:nvSpPr>
            <p:cNvPr id="19478" name="Rectangle 10"/>
            <p:cNvSpPr>
              <a:spLocks noChangeArrowheads="1"/>
            </p:cNvSpPr>
            <p:nvPr/>
          </p:nvSpPr>
          <p:spPr bwMode="auto">
            <a:xfrm>
              <a:off x="2147" y="1830"/>
              <a:ext cx="1388"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Archaebacteria</a:t>
              </a:r>
              <a:endParaRPr lang="en-US" sz="3000" b="1">
                <a:solidFill>
                  <a:srgbClr val="0F116A"/>
                </a:solidFill>
              </a:endParaRPr>
            </a:p>
          </p:txBody>
        </p:sp>
        <p:sp>
          <p:nvSpPr>
            <p:cNvPr id="19479" name="Rectangle 11"/>
            <p:cNvSpPr>
              <a:spLocks noChangeArrowheads="1"/>
            </p:cNvSpPr>
            <p:nvPr/>
          </p:nvSpPr>
          <p:spPr bwMode="auto">
            <a:xfrm>
              <a:off x="624" y="1830"/>
              <a:ext cx="879" cy="480"/>
            </a:xfrm>
            <a:prstGeom prst="rect">
              <a:avLst/>
            </a:prstGeom>
            <a:noFill/>
            <a:ln w="9525">
              <a:noFill/>
              <a:miter lim="800000"/>
              <a:headEnd/>
              <a:tailEnd/>
            </a:ln>
          </p:spPr>
          <p:txBody>
            <a:bodyPr wrap="none">
              <a:prstTxWarp prst="textNoShape">
                <a:avLst/>
              </a:prstTxWarp>
              <a:spAutoFit/>
            </a:bodyPr>
            <a:lstStyle/>
            <a:p>
              <a:r>
                <a:rPr lang="en-US" sz="2200" b="1">
                  <a:solidFill>
                    <a:srgbClr val="0F116A"/>
                  </a:solidFill>
                </a:rPr>
                <a:t>Kingdom</a:t>
              </a:r>
              <a:br>
                <a:rPr lang="en-US" sz="2200" b="1">
                  <a:solidFill>
                    <a:srgbClr val="0F116A"/>
                  </a:solidFill>
                </a:rPr>
              </a:br>
              <a:r>
                <a:rPr lang="en-US" sz="2200" b="1">
                  <a:solidFill>
                    <a:srgbClr val="0F116A"/>
                  </a:solidFill>
                </a:rPr>
                <a:t>Bacteria</a:t>
              </a:r>
              <a:endParaRPr lang="en-US" sz="3000" b="1">
                <a:solidFill>
                  <a:srgbClr val="0F116A"/>
                </a:solidFill>
              </a:endParaRPr>
            </a:p>
          </p:txBody>
        </p:sp>
      </p:grpSp>
      <p:sp>
        <p:nvSpPr>
          <p:cNvPr id="384014" name="Rectangle 14"/>
          <p:cNvSpPr>
            <a:spLocks noChangeArrowheads="1"/>
          </p:cNvSpPr>
          <p:nvPr/>
        </p:nvSpPr>
        <p:spPr bwMode="auto">
          <a:xfrm>
            <a:off x="468313" y="500063"/>
            <a:ext cx="2484437" cy="3151187"/>
          </a:xfrm>
          <a:prstGeom prst="rect">
            <a:avLst/>
          </a:prstGeom>
          <a:noFill/>
          <a:ln w="38100">
            <a:solidFill>
              <a:srgbClr val="CC0000"/>
            </a:solidFill>
            <a:miter lim="800000"/>
            <a:headEnd/>
            <a:tailEnd/>
          </a:ln>
        </p:spPr>
        <p:txBody>
          <a:bodyPr wrap="none" anchor="ctr">
            <a:prstTxWarp prst="textNoShape">
              <a:avLst/>
            </a:prstTxWarp>
          </a:bodyPr>
          <a:lstStyle/>
          <a:p>
            <a:endParaRPr lang="en-US"/>
          </a:p>
        </p:txBody>
      </p:sp>
      <p:sp>
        <p:nvSpPr>
          <p:cNvPr id="384015" name="Line 15"/>
          <p:cNvSpPr>
            <a:spLocks noChangeShapeType="1"/>
          </p:cNvSpPr>
          <p:nvPr/>
        </p:nvSpPr>
        <p:spPr bwMode="auto">
          <a:xfrm>
            <a:off x="6175375" y="3516313"/>
            <a:ext cx="0" cy="3175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384016" name="Line 16"/>
          <p:cNvSpPr>
            <a:spLocks noChangeShapeType="1"/>
          </p:cNvSpPr>
          <p:nvPr/>
        </p:nvSpPr>
        <p:spPr bwMode="auto">
          <a:xfrm>
            <a:off x="8659813" y="3516313"/>
            <a:ext cx="0" cy="3175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grpSp>
        <p:nvGrpSpPr>
          <p:cNvPr id="3" name="Group 17"/>
          <p:cNvGrpSpPr>
            <a:grpSpLocks/>
          </p:cNvGrpSpPr>
          <p:nvPr/>
        </p:nvGrpSpPr>
        <p:grpSpPr bwMode="auto">
          <a:xfrm>
            <a:off x="460375" y="500063"/>
            <a:ext cx="8199438" cy="6159500"/>
            <a:chOff x="290" y="315"/>
            <a:chExt cx="5165" cy="3880"/>
          </a:xfrm>
        </p:grpSpPr>
        <p:sp>
          <p:nvSpPr>
            <p:cNvPr id="19468" name="Rectangle 18"/>
            <p:cNvSpPr>
              <a:spLocks noChangeArrowheads="1"/>
            </p:cNvSpPr>
            <p:nvPr/>
          </p:nvSpPr>
          <p:spPr bwMode="auto">
            <a:xfrm>
              <a:off x="3890" y="315"/>
              <a:ext cx="1565" cy="1985"/>
            </a:xfrm>
            <a:prstGeom prst="rect">
              <a:avLst/>
            </a:prstGeom>
            <a:noFill/>
            <a:ln w="38100">
              <a:solidFill>
                <a:srgbClr val="CC0000"/>
              </a:solidFill>
              <a:miter lim="800000"/>
              <a:headEnd/>
              <a:tailEnd/>
            </a:ln>
          </p:spPr>
          <p:txBody>
            <a:bodyPr wrap="none" anchor="ctr">
              <a:prstTxWarp prst="textNoShape">
                <a:avLst/>
              </a:prstTxWarp>
            </a:bodyPr>
            <a:lstStyle/>
            <a:p>
              <a:endParaRPr lang="en-US"/>
            </a:p>
          </p:txBody>
        </p:sp>
        <p:sp>
          <p:nvSpPr>
            <p:cNvPr id="19469" name="Rectangle 19"/>
            <p:cNvSpPr>
              <a:spLocks noChangeArrowheads="1"/>
            </p:cNvSpPr>
            <p:nvPr/>
          </p:nvSpPr>
          <p:spPr bwMode="auto">
            <a:xfrm>
              <a:off x="290" y="2405"/>
              <a:ext cx="5165" cy="1790"/>
            </a:xfrm>
            <a:prstGeom prst="rect">
              <a:avLst/>
            </a:prstGeom>
            <a:noFill/>
            <a:ln w="38100">
              <a:solidFill>
                <a:srgbClr val="CC0000"/>
              </a:solidFill>
              <a:miter lim="800000"/>
              <a:headEnd/>
              <a:tailEnd/>
            </a:ln>
          </p:spPr>
          <p:txBody>
            <a:bodyPr wrap="none" anchor="ctr">
              <a:prstTxWarp prst="textNoShape">
                <a:avLst/>
              </a:prstTxWarp>
            </a:bodyPr>
            <a:lstStyle/>
            <a:p>
              <a:endParaRPr lang="en-US"/>
            </a:p>
          </p:txBody>
        </p:sp>
        <p:sp>
          <p:nvSpPr>
            <p:cNvPr id="19470" name="Rectangle 20"/>
            <p:cNvSpPr>
              <a:spLocks noChangeArrowheads="1"/>
            </p:cNvSpPr>
            <p:nvPr/>
          </p:nvSpPr>
          <p:spPr bwMode="auto">
            <a:xfrm>
              <a:off x="3905" y="2255"/>
              <a:ext cx="1537" cy="175"/>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sp>
        <p:nvSpPr>
          <p:cNvPr id="384023" name="Rectangle 23"/>
          <p:cNvSpPr>
            <a:spLocks noChangeArrowheads="1"/>
          </p:cNvSpPr>
          <p:nvPr/>
        </p:nvSpPr>
        <p:spPr bwMode="auto">
          <a:xfrm>
            <a:off x="3286125" y="500063"/>
            <a:ext cx="2484438" cy="3151187"/>
          </a:xfrm>
          <a:prstGeom prst="rect">
            <a:avLst/>
          </a:prstGeom>
          <a:noFill/>
          <a:ln w="38100">
            <a:solidFill>
              <a:srgbClr val="CC0000"/>
            </a:solidFill>
            <a:miter lim="800000"/>
            <a:headEnd/>
            <a:tailEnd/>
          </a:ln>
        </p:spPr>
        <p:txBody>
          <a:bodyPr wrap="none" anchor="ctr">
            <a:prstTxWarp prst="textNoShape">
              <a:avLst/>
            </a:prstTxWarp>
          </a:bodyPr>
          <a:lstStyle/>
          <a:p>
            <a:endParaRPr lang="en-US"/>
          </a:p>
        </p:txBody>
      </p:sp>
      <p:pic>
        <p:nvPicPr>
          <p:cNvPr id="384021" name="Picture 21"/>
          <p:cNvPicPr>
            <a:picLocks noChangeAspect="1" noChangeArrowheads="1"/>
          </p:cNvPicPr>
          <p:nvPr/>
        </p:nvPicPr>
        <p:blipFill>
          <a:blip r:embed="rId6"/>
          <a:srcRect l="12000" t="4500" r="12000" b="4500"/>
          <a:stretch>
            <a:fillRect/>
          </a:stretch>
        </p:blipFill>
        <p:spPr bwMode="auto">
          <a:xfrm>
            <a:off x="3176588" y="1766888"/>
            <a:ext cx="765175" cy="1220787"/>
          </a:xfrm>
          <a:prstGeom prst="rect">
            <a:avLst/>
          </a:prstGeom>
          <a:noFill/>
          <a:ln w="9525">
            <a:noFill/>
            <a:miter lim="800000"/>
            <a:headEnd/>
            <a:tailEnd/>
          </a:ln>
          <a:effectLst>
            <a:outerShdw blurRad="63500" dist="35921" dir="2700000" algn="ctr" rotWithShape="0">
              <a:srgbClr val="000000"/>
            </a:outerShdw>
          </a:effectLst>
        </p:spPr>
      </p:pic>
      <p:pic>
        <p:nvPicPr>
          <p:cNvPr id="384022" name="Picture 22"/>
          <p:cNvPicPr>
            <a:picLocks noChangeAspect="1" noChangeArrowheads="1"/>
          </p:cNvPicPr>
          <p:nvPr/>
        </p:nvPicPr>
        <p:blipFill>
          <a:blip r:embed="rId7"/>
          <a:srcRect b="5475"/>
          <a:stretch>
            <a:fillRect/>
          </a:stretch>
        </p:blipFill>
        <p:spPr bwMode="auto">
          <a:xfrm>
            <a:off x="5159375" y="369888"/>
            <a:ext cx="831850" cy="1033462"/>
          </a:xfrm>
          <a:prstGeom prst="rect">
            <a:avLst/>
          </a:prstGeom>
          <a:noFill/>
          <a:ln w="9525">
            <a:noFill/>
            <a:miter lim="800000"/>
            <a:headEnd/>
            <a:tailEnd/>
          </a:ln>
          <a:effectLst>
            <a:outerShdw blurRad="63500" dist="35921" dir="2700000" algn="ctr" rotWithShape="0">
              <a:srgbClr val="000000"/>
            </a:outerShdw>
          </a:effectLst>
        </p:spPr>
      </p:pic>
      <p:pic>
        <p:nvPicPr>
          <p:cNvPr id="384012" name="Picture 12" descr="08-13x-Paramecium"/>
          <p:cNvPicPr>
            <a:picLocks noChangeAspect="1" noChangeArrowheads="1"/>
          </p:cNvPicPr>
          <p:nvPr/>
        </p:nvPicPr>
        <p:blipFill>
          <a:blip r:embed="rId8"/>
          <a:srcRect/>
          <a:stretch>
            <a:fillRect/>
          </a:stretch>
        </p:blipFill>
        <p:spPr bwMode="auto">
          <a:xfrm rot="-5400000">
            <a:off x="7939881" y="1832770"/>
            <a:ext cx="1323975" cy="893762"/>
          </a:xfrm>
          <a:prstGeom prst="rect">
            <a:avLst/>
          </a:prstGeom>
          <a:noFill/>
          <a:effectLst>
            <a:outerShdw blurRad="63500" dist="38099" dir="2700000" algn="ctr" rotWithShape="0">
              <a:srgbClr val="000000">
                <a:alpha val="74998"/>
              </a:srgbClr>
            </a:outerShdw>
          </a:effectLst>
        </p:spPr>
      </p:pic>
      <p:pic>
        <p:nvPicPr>
          <p:cNvPr id="384013" name="Picture 13" descr="28-01a-AmoebaProteus"/>
          <p:cNvPicPr>
            <a:picLocks noChangeAspect="1" noChangeArrowheads="1"/>
          </p:cNvPicPr>
          <p:nvPr/>
        </p:nvPicPr>
        <p:blipFill>
          <a:blip r:embed="rId9"/>
          <a:srcRect l="9000" r="17999"/>
          <a:stretch>
            <a:fillRect/>
          </a:stretch>
        </p:blipFill>
        <p:spPr bwMode="auto">
          <a:xfrm>
            <a:off x="5891213" y="1892300"/>
            <a:ext cx="1181100" cy="1049338"/>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14"/>
                                        </p:tgtEl>
                                        <p:attrNameLst>
                                          <p:attrName>style.visibility</p:attrName>
                                        </p:attrNameLst>
                                      </p:cBhvr>
                                      <p:to>
                                        <p:strVal val="visible"/>
                                      </p:to>
                                    </p:set>
                                    <p:animEffect transition="in" filter="wipe(left)">
                                      <p:cBhvr>
                                        <p:cTn id="7" dur="500"/>
                                        <p:tgtEl>
                                          <p:spTgt spid="38401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4021"/>
                                        </p:tgtEl>
                                        <p:attrNameLst>
                                          <p:attrName>style.visibility</p:attrName>
                                        </p:attrNameLst>
                                      </p:cBhvr>
                                      <p:to>
                                        <p:strVal val="visible"/>
                                      </p:to>
                                    </p:set>
                                    <p:anim calcmode="lin" valueType="num">
                                      <p:cBhvr additive="base">
                                        <p:cTn id="12" dur="500" fill="hold"/>
                                        <p:tgtEl>
                                          <p:spTgt spid="384021"/>
                                        </p:tgtEl>
                                        <p:attrNameLst>
                                          <p:attrName>ppt_x</p:attrName>
                                        </p:attrNameLst>
                                      </p:cBhvr>
                                      <p:tavLst>
                                        <p:tav tm="0">
                                          <p:val>
                                            <p:strVal val="0-#ppt_w/2"/>
                                          </p:val>
                                        </p:tav>
                                        <p:tav tm="100000">
                                          <p:val>
                                            <p:strVal val="#ppt_x"/>
                                          </p:val>
                                        </p:tav>
                                      </p:tavLst>
                                    </p:anim>
                                    <p:anim calcmode="lin" valueType="num">
                                      <p:cBhvr additive="base">
                                        <p:cTn id="13" dur="500" fill="hold"/>
                                        <p:tgtEl>
                                          <p:spTgt spid="384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par>
                          <p:cTn id="14" fill="hold">
                            <p:stCondLst>
                              <p:cond delay="500"/>
                            </p:stCondLst>
                            <p:childTnLst>
                              <p:par>
                                <p:cTn id="15" presetID="2" presetClass="entr" presetSubtype="3" fill="hold" nodeType="afterEffect">
                                  <p:stCondLst>
                                    <p:cond delay="0"/>
                                  </p:stCondLst>
                                  <p:childTnLst>
                                    <p:set>
                                      <p:cBhvr>
                                        <p:cTn id="16" dur="1" fill="hold">
                                          <p:stCondLst>
                                            <p:cond delay="0"/>
                                          </p:stCondLst>
                                        </p:cTn>
                                        <p:tgtEl>
                                          <p:spTgt spid="384022"/>
                                        </p:tgtEl>
                                        <p:attrNameLst>
                                          <p:attrName>style.visibility</p:attrName>
                                        </p:attrNameLst>
                                      </p:cBhvr>
                                      <p:to>
                                        <p:strVal val="visible"/>
                                      </p:to>
                                    </p:set>
                                    <p:anim calcmode="lin" valueType="num">
                                      <p:cBhvr additive="base">
                                        <p:cTn id="17" dur="500" fill="hold"/>
                                        <p:tgtEl>
                                          <p:spTgt spid="384022"/>
                                        </p:tgtEl>
                                        <p:attrNameLst>
                                          <p:attrName>ppt_x</p:attrName>
                                        </p:attrNameLst>
                                      </p:cBhvr>
                                      <p:tavLst>
                                        <p:tav tm="0">
                                          <p:val>
                                            <p:strVal val="1+#ppt_w/2"/>
                                          </p:val>
                                        </p:tav>
                                        <p:tav tm="100000">
                                          <p:val>
                                            <p:strVal val="#ppt_x"/>
                                          </p:val>
                                        </p:tav>
                                      </p:tavLst>
                                    </p:anim>
                                    <p:anim calcmode="lin" valueType="num">
                                      <p:cBhvr additive="base">
                                        <p:cTn id="18" dur="500" fill="hold"/>
                                        <p:tgtEl>
                                          <p:spTgt spid="3840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4023"/>
                                        </p:tgtEl>
                                        <p:attrNameLst>
                                          <p:attrName>style.visibility</p:attrName>
                                        </p:attrNameLst>
                                      </p:cBhvr>
                                      <p:to>
                                        <p:strVal val="visible"/>
                                      </p:to>
                                    </p:set>
                                    <p:animEffect transition="in" filter="wipe(left)">
                                      <p:cBhvr>
                                        <p:cTn id="23" dur="500"/>
                                        <p:tgtEl>
                                          <p:spTgt spid="384023"/>
                                        </p:tgtEl>
                                      </p:cBhvr>
                                    </p:animEffect>
                                  </p:childTnLst>
                                  <p:subTnLst>
                                    <p:audio>
                                      <p:cMediaNode>
                                        <p:cTn display="0" masterRel="sameClick">
                                          <p:stCondLst>
                                            <p:cond evt="begin" delay="0">
                                              <p:tn val="21"/>
                                            </p:cond>
                                          </p:stCondLst>
                                          <p:endCondLst>
                                            <p:cond evt="onStopAudio" delay="0">
                                              <p:tgtEl>
                                                <p:sldTgt/>
                                              </p:tgtEl>
                                            </p:cond>
                                          </p:endCondLst>
                                        </p:cTn>
                                        <p:tgtEl>
                                          <p:sndTgt r:embed="rId3" name="Pencil Check"/>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3" name="Pencil Check"/>
                                        </p:tgtEl>
                                      </p:cMediaNode>
                                    </p:audio>
                                  </p:subTnLst>
                                </p:cTn>
                              </p:par>
                              <p:par>
                                <p:cTn id="29" presetID="22" presetClass="entr" presetSubtype="8" fill="hold" grpId="0" nodeType="withEffect">
                                  <p:stCondLst>
                                    <p:cond delay="0"/>
                                  </p:stCondLst>
                                  <p:childTnLst>
                                    <p:set>
                                      <p:cBhvr>
                                        <p:cTn id="30" dur="1" fill="hold">
                                          <p:stCondLst>
                                            <p:cond delay="0"/>
                                          </p:stCondLst>
                                        </p:cTn>
                                        <p:tgtEl>
                                          <p:spTgt spid="384015"/>
                                        </p:tgtEl>
                                        <p:attrNameLst>
                                          <p:attrName>style.visibility</p:attrName>
                                        </p:attrNameLst>
                                      </p:cBhvr>
                                      <p:to>
                                        <p:strVal val="visible"/>
                                      </p:to>
                                    </p:set>
                                    <p:animEffect transition="in" filter="wipe(left)">
                                      <p:cBhvr>
                                        <p:cTn id="31" dur="500"/>
                                        <p:tgtEl>
                                          <p:spTgt spid="3840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84016"/>
                                        </p:tgtEl>
                                        <p:attrNameLst>
                                          <p:attrName>style.visibility</p:attrName>
                                        </p:attrNameLst>
                                      </p:cBhvr>
                                      <p:to>
                                        <p:strVal val="visible"/>
                                      </p:to>
                                    </p:set>
                                    <p:animEffect transition="in" filter="wipe(left)">
                                      <p:cBhvr>
                                        <p:cTn id="34" dur="500"/>
                                        <p:tgtEl>
                                          <p:spTgt spid="3840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84013"/>
                                        </p:tgtEl>
                                        <p:attrNameLst>
                                          <p:attrName>style.visibility</p:attrName>
                                        </p:attrNameLst>
                                      </p:cBhvr>
                                      <p:to>
                                        <p:strVal val="visible"/>
                                      </p:to>
                                    </p:set>
                                    <p:anim calcmode="lin" valueType="num">
                                      <p:cBhvr additive="base">
                                        <p:cTn id="39" dur="500" fill="hold"/>
                                        <p:tgtEl>
                                          <p:spTgt spid="384013"/>
                                        </p:tgtEl>
                                        <p:attrNameLst>
                                          <p:attrName>ppt_x</p:attrName>
                                        </p:attrNameLst>
                                      </p:cBhvr>
                                      <p:tavLst>
                                        <p:tav tm="0">
                                          <p:val>
                                            <p:strVal val="0-#ppt_w/2"/>
                                          </p:val>
                                        </p:tav>
                                        <p:tav tm="100000">
                                          <p:val>
                                            <p:strVal val="#ppt_x"/>
                                          </p:val>
                                        </p:tav>
                                      </p:tavLst>
                                    </p:anim>
                                    <p:anim calcmode="lin" valueType="num">
                                      <p:cBhvr additive="base">
                                        <p:cTn id="40" dur="500" fill="hold"/>
                                        <p:tgtEl>
                                          <p:spTgt spid="3840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
                                        </p:tgtEl>
                                      </p:cMediaNode>
                                    </p:audio>
                                  </p:sub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384012"/>
                                        </p:tgtEl>
                                        <p:attrNameLst>
                                          <p:attrName>style.visibility</p:attrName>
                                        </p:attrNameLst>
                                      </p:cBhvr>
                                      <p:to>
                                        <p:strVal val="visible"/>
                                      </p:to>
                                    </p:set>
                                    <p:anim calcmode="lin" valueType="num">
                                      <p:cBhvr additive="base">
                                        <p:cTn id="44" dur="500" fill="hold"/>
                                        <p:tgtEl>
                                          <p:spTgt spid="384012"/>
                                        </p:tgtEl>
                                        <p:attrNameLst>
                                          <p:attrName>ppt_x</p:attrName>
                                        </p:attrNameLst>
                                      </p:cBhvr>
                                      <p:tavLst>
                                        <p:tav tm="0">
                                          <p:val>
                                            <p:strVal val="1+#ppt_w/2"/>
                                          </p:val>
                                        </p:tav>
                                        <p:tav tm="100000">
                                          <p:val>
                                            <p:strVal val="#ppt_x"/>
                                          </p:val>
                                        </p:tav>
                                      </p:tavLst>
                                    </p:anim>
                                    <p:anim calcmode="lin" valueType="num">
                                      <p:cBhvr additive="base">
                                        <p:cTn id="45" dur="500" fill="hold"/>
                                        <p:tgtEl>
                                          <p:spTgt spid="3840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4" grpId="0" animBg="1"/>
      <p:bldP spid="384015" grpId="0" animBg="1"/>
      <p:bldP spid="384016" grpId="0" animBg="1"/>
      <p:bldP spid="3840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The Evolutionary Perspective</a:t>
            </a:r>
          </a:p>
        </p:txBody>
      </p:sp>
      <p:pic>
        <p:nvPicPr>
          <p:cNvPr id="21507" name="Picture 4" descr="25-12-CladisticsTaxonomy-L.jpg                                 00000078Zip 100                        AB89E6CB:"/>
          <p:cNvPicPr>
            <a:picLocks noChangeAspect="1" noChangeArrowheads="1"/>
          </p:cNvPicPr>
          <p:nvPr/>
        </p:nvPicPr>
        <p:blipFill>
          <a:blip r:embed="rId3"/>
          <a:srcRect b="3600"/>
          <a:stretch>
            <a:fillRect/>
          </a:stretch>
        </p:blipFill>
        <p:spPr bwMode="auto">
          <a:xfrm>
            <a:off x="838200" y="1274763"/>
            <a:ext cx="7704138" cy="5568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lion2_f1.jpg"/>
          <p:cNvPicPr>
            <a:picLocks noChangeAspect="1"/>
          </p:cNvPicPr>
          <p:nvPr/>
        </p:nvPicPr>
        <p:blipFill>
          <a:blip r:embed="rId6"/>
          <a:srcRect r="34834"/>
          <a:stretch>
            <a:fillRect/>
          </a:stretch>
        </p:blipFill>
        <p:spPr>
          <a:xfrm>
            <a:off x="8226425" y="201613"/>
            <a:ext cx="862013" cy="1033462"/>
          </a:xfrm>
          <a:prstGeom prst="rect">
            <a:avLst/>
          </a:prstGeom>
          <a:effectLst>
            <a:outerShdw blurRad="63500" dist="63500" dir="2700000">
              <a:srgbClr val="000000">
                <a:alpha val="75000"/>
              </a:srgbClr>
            </a:outerShdw>
          </a:effectLst>
        </p:spPr>
      </p:pic>
      <p:pic>
        <p:nvPicPr>
          <p:cNvPr id="50" name="Picture 49" descr="frangipani-flower.jpg"/>
          <p:cNvPicPr>
            <a:picLocks noChangeAspect="1"/>
          </p:cNvPicPr>
          <p:nvPr/>
        </p:nvPicPr>
        <p:blipFill>
          <a:blip r:embed="rId7"/>
          <a:srcRect l="5737" r="5737"/>
          <a:stretch>
            <a:fillRect/>
          </a:stretch>
        </p:blipFill>
        <p:spPr>
          <a:xfrm>
            <a:off x="4440238" y="866775"/>
            <a:ext cx="879475" cy="1033463"/>
          </a:xfrm>
          <a:prstGeom prst="rect">
            <a:avLst/>
          </a:prstGeom>
          <a:effectLst>
            <a:outerShdw blurRad="63500" dist="63500" dir="2700000">
              <a:srgbClr val="000000">
                <a:alpha val="75000"/>
              </a:srgbClr>
            </a:outerShdw>
          </a:effectLst>
        </p:spPr>
      </p:pic>
      <p:pic>
        <p:nvPicPr>
          <p:cNvPr id="49" name="Picture 48" descr="fungi-009-copy-copy1.jpg"/>
          <p:cNvPicPr>
            <a:picLocks noChangeAspect="1"/>
          </p:cNvPicPr>
          <p:nvPr/>
        </p:nvPicPr>
        <p:blipFill>
          <a:blip r:embed="rId8"/>
          <a:srcRect l="4404" t="9600" r="6605" b="17600"/>
          <a:stretch>
            <a:fillRect/>
          </a:stretch>
        </p:blipFill>
        <p:spPr>
          <a:xfrm>
            <a:off x="5056188" y="201613"/>
            <a:ext cx="917575" cy="1033462"/>
          </a:xfrm>
          <a:prstGeom prst="rect">
            <a:avLst/>
          </a:prstGeom>
          <a:effectLst>
            <a:outerShdw blurRad="63500" dist="63500" dir="2700000">
              <a:srgbClr val="000000">
                <a:alpha val="75000"/>
              </a:srgbClr>
            </a:outerShdw>
          </a:effectLst>
        </p:spPr>
      </p:pic>
      <p:sp>
        <p:nvSpPr>
          <p:cNvPr id="22533" name="Title 1"/>
          <p:cNvSpPr>
            <a:spLocks noGrp="1"/>
          </p:cNvSpPr>
          <p:nvPr>
            <p:ph type="title"/>
          </p:nvPr>
        </p:nvSpPr>
        <p:spPr/>
        <p:txBody>
          <a:bodyPr/>
          <a:lstStyle/>
          <a:p>
            <a:r>
              <a:rPr lang="en-US"/>
              <a:t>Kingdoms</a:t>
            </a:r>
          </a:p>
        </p:txBody>
      </p:sp>
      <p:grpSp>
        <p:nvGrpSpPr>
          <p:cNvPr id="22534" name="Group 17"/>
          <p:cNvGrpSpPr>
            <a:grpSpLocks/>
          </p:cNvGrpSpPr>
          <p:nvPr/>
        </p:nvGrpSpPr>
        <p:grpSpPr bwMode="auto">
          <a:xfrm>
            <a:off x="608013" y="404813"/>
            <a:ext cx="7877175" cy="6094412"/>
            <a:chOff x="1499817" y="459340"/>
            <a:chExt cx="7877290" cy="6093790"/>
          </a:xfrm>
        </p:grpSpPr>
        <p:sp>
          <p:nvSpPr>
            <p:cNvPr id="22554" name="Freeform 6"/>
            <p:cNvSpPr>
              <a:spLocks noChangeArrowheads="1"/>
            </p:cNvSpPr>
            <p:nvPr/>
          </p:nvSpPr>
          <p:spPr bwMode="auto">
            <a:xfrm>
              <a:off x="2679356" y="4438248"/>
              <a:ext cx="3508974" cy="1758551"/>
            </a:xfrm>
            <a:custGeom>
              <a:avLst/>
              <a:gdLst>
                <a:gd name="T0" fmla="*/ 0 w 1995562"/>
                <a:gd name="T1" fmla="*/ 558270 h 1758551"/>
                <a:gd name="T2" fmla="*/ 0 w 1995562"/>
                <a:gd name="T3" fmla="*/ 1744594 h 1758551"/>
                <a:gd name="T4" fmla="*/ 6170141 w 1995562"/>
                <a:gd name="T5" fmla="*/ 1758551 h 1758551"/>
                <a:gd name="T6" fmla="*/ 6170141 w 1995562"/>
                <a:gd name="T7" fmla="*/ 0 h 1758551"/>
                <a:gd name="T8" fmla="*/ 0 60000 65536"/>
                <a:gd name="T9" fmla="*/ 0 60000 65536"/>
                <a:gd name="T10" fmla="*/ 0 60000 65536"/>
                <a:gd name="T11" fmla="*/ 0 60000 65536"/>
                <a:gd name="T12" fmla="*/ 0 w 1995562"/>
                <a:gd name="T13" fmla="*/ 0 h 1758551"/>
                <a:gd name="T14" fmla="*/ 1995562 w 1995562"/>
                <a:gd name="T15" fmla="*/ 1758551 h 1758551"/>
              </a:gdLst>
              <a:ahLst/>
              <a:cxnLst>
                <a:cxn ang="T8">
                  <a:pos x="T0" y="T1"/>
                </a:cxn>
                <a:cxn ang="T9">
                  <a:pos x="T2" y="T3"/>
                </a:cxn>
                <a:cxn ang="T10">
                  <a:pos x="T4" y="T5"/>
                </a:cxn>
                <a:cxn ang="T11">
                  <a:pos x="T6" y="T7"/>
                </a:cxn>
              </a:cxnLst>
              <a:rect l="T12" t="T13" r="T14" b="T15"/>
              <a:pathLst>
                <a:path w="1995562" h="1758551">
                  <a:moveTo>
                    <a:pt x="0" y="558270"/>
                  </a:moveTo>
                  <a:lnTo>
                    <a:pt x="0" y="1744594"/>
                  </a:lnTo>
                  <a:lnTo>
                    <a:pt x="1995562" y="1758551"/>
                  </a:lnTo>
                  <a:lnTo>
                    <a:pt x="1995562" y="0"/>
                  </a:lnTo>
                </a:path>
              </a:pathLst>
            </a:custGeom>
            <a:noFill/>
            <a:ln w="57150">
              <a:solidFill>
                <a:srgbClr val="000000"/>
              </a:solidFill>
              <a:round/>
              <a:headEnd/>
              <a:tailEnd/>
            </a:ln>
          </p:spPr>
          <p:txBody>
            <a:bodyPr wrap="none" anchor="ctr">
              <a:prstTxWarp prst="textNoShape">
                <a:avLst/>
              </a:prstTxWarp>
            </a:bodyPr>
            <a:lstStyle/>
            <a:p>
              <a:endParaRPr lang="en-US"/>
            </a:p>
          </p:txBody>
        </p:sp>
        <p:sp>
          <p:nvSpPr>
            <p:cNvPr id="22555" name="Rectangle 7"/>
            <p:cNvSpPr>
              <a:spLocks noChangeArrowheads="1"/>
            </p:cNvSpPr>
            <p:nvPr/>
          </p:nvSpPr>
          <p:spPr bwMode="auto">
            <a:xfrm>
              <a:off x="1634915" y="4444781"/>
              <a:ext cx="2053771" cy="553909"/>
            </a:xfrm>
            <a:prstGeom prst="rect">
              <a:avLst/>
            </a:prstGeom>
            <a:solidFill>
              <a:srgbClr val="FFFFFF"/>
            </a:solidFill>
            <a:ln w="57150">
              <a:solidFill>
                <a:srgbClr val="000000"/>
              </a:solidFill>
              <a:round/>
              <a:headEnd/>
              <a:tailEnd/>
            </a:ln>
          </p:spPr>
          <p:txBody>
            <a:bodyPr wrap="none" anchor="ctr">
              <a:prstTxWarp prst="textNoShape">
                <a:avLst/>
              </a:prstTxWarp>
            </a:bodyPr>
            <a:lstStyle/>
            <a:p>
              <a:endParaRPr lang="en-US"/>
            </a:p>
          </p:txBody>
        </p:sp>
        <p:sp>
          <p:nvSpPr>
            <p:cNvPr id="22556" name="Rectangle 8"/>
            <p:cNvSpPr>
              <a:spLocks noChangeArrowheads="1"/>
            </p:cNvSpPr>
            <p:nvPr/>
          </p:nvSpPr>
          <p:spPr bwMode="auto">
            <a:xfrm>
              <a:off x="5120927" y="3066764"/>
              <a:ext cx="1837606" cy="1378017"/>
            </a:xfrm>
            <a:prstGeom prst="rect">
              <a:avLst/>
            </a:prstGeom>
            <a:solidFill>
              <a:srgbClr val="FFFFFF"/>
            </a:solidFill>
            <a:ln w="57150">
              <a:solidFill>
                <a:srgbClr val="000000"/>
              </a:solidFill>
              <a:round/>
              <a:headEnd/>
              <a:tailEnd/>
            </a:ln>
          </p:spPr>
          <p:txBody>
            <a:bodyPr wrap="none" anchor="ctr">
              <a:prstTxWarp prst="textNoShape">
                <a:avLst/>
              </a:prstTxWarp>
            </a:bodyPr>
            <a:lstStyle/>
            <a:p>
              <a:endParaRPr lang="en-US"/>
            </a:p>
          </p:txBody>
        </p:sp>
        <p:sp>
          <p:nvSpPr>
            <p:cNvPr id="22557" name="Rectangle 9"/>
            <p:cNvSpPr>
              <a:spLocks noChangeArrowheads="1"/>
            </p:cNvSpPr>
            <p:nvPr/>
          </p:nvSpPr>
          <p:spPr bwMode="auto">
            <a:xfrm>
              <a:off x="1499817" y="4215111"/>
              <a:ext cx="2256420" cy="310730"/>
            </a:xfrm>
            <a:prstGeom prst="rect">
              <a:avLst/>
            </a:prstGeom>
            <a:solidFill>
              <a:schemeClr val="bg1"/>
            </a:solidFill>
            <a:ln w="57150">
              <a:noFill/>
              <a:round/>
              <a:headEnd/>
              <a:tailEnd/>
            </a:ln>
          </p:spPr>
          <p:txBody>
            <a:bodyPr wrap="none" anchor="ctr">
              <a:prstTxWarp prst="textNoShape">
                <a:avLst/>
              </a:prstTxWarp>
            </a:bodyPr>
            <a:lstStyle/>
            <a:p>
              <a:endParaRPr lang="en-US"/>
            </a:p>
          </p:txBody>
        </p:sp>
        <p:sp>
          <p:nvSpPr>
            <p:cNvPr id="22558" name="Rectangle 10"/>
            <p:cNvSpPr>
              <a:spLocks noChangeArrowheads="1"/>
            </p:cNvSpPr>
            <p:nvPr/>
          </p:nvSpPr>
          <p:spPr bwMode="auto">
            <a:xfrm>
              <a:off x="4945283" y="2931664"/>
              <a:ext cx="2269970" cy="256690"/>
            </a:xfrm>
            <a:prstGeom prst="rect">
              <a:avLst/>
            </a:prstGeom>
            <a:solidFill>
              <a:schemeClr val="bg1"/>
            </a:solidFill>
            <a:ln w="57150">
              <a:noFill/>
              <a:round/>
              <a:headEnd/>
              <a:tailEnd/>
            </a:ln>
          </p:spPr>
          <p:txBody>
            <a:bodyPr wrap="none" anchor="ctr">
              <a:prstTxWarp prst="textNoShape">
                <a:avLst/>
              </a:prstTxWarp>
            </a:bodyPr>
            <a:lstStyle/>
            <a:p>
              <a:endParaRPr lang="en-US"/>
            </a:p>
          </p:txBody>
        </p:sp>
        <p:sp>
          <p:nvSpPr>
            <p:cNvPr id="22559" name="Rectangle 11"/>
            <p:cNvSpPr>
              <a:spLocks noChangeArrowheads="1"/>
            </p:cNvSpPr>
            <p:nvPr/>
          </p:nvSpPr>
          <p:spPr bwMode="auto">
            <a:xfrm>
              <a:off x="6093765" y="1837357"/>
              <a:ext cx="2121350" cy="1378017"/>
            </a:xfrm>
            <a:prstGeom prst="rect">
              <a:avLst/>
            </a:prstGeom>
            <a:solidFill>
              <a:srgbClr val="FFFFFF"/>
            </a:solidFill>
            <a:ln w="57150">
              <a:solidFill>
                <a:srgbClr val="000000"/>
              </a:solidFill>
              <a:round/>
              <a:headEnd/>
              <a:tailEnd/>
            </a:ln>
          </p:spPr>
          <p:txBody>
            <a:bodyPr wrap="none" anchor="ctr">
              <a:prstTxWarp prst="textNoShape">
                <a:avLst/>
              </a:prstTxWarp>
            </a:bodyPr>
            <a:lstStyle/>
            <a:p>
              <a:endParaRPr lang="en-US"/>
            </a:p>
          </p:txBody>
        </p:sp>
        <p:sp>
          <p:nvSpPr>
            <p:cNvPr id="22560" name="Rectangle 12"/>
            <p:cNvSpPr>
              <a:spLocks noChangeArrowheads="1"/>
            </p:cNvSpPr>
            <p:nvPr/>
          </p:nvSpPr>
          <p:spPr bwMode="auto">
            <a:xfrm>
              <a:off x="5931632" y="1783316"/>
              <a:ext cx="2432109" cy="216160"/>
            </a:xfrm>
            <a:prstGeom prst="rect">
              <a:avLst/>
            </a:prstGeom>
            <a:solidFill>
              <a:schemeClr val="bg1"/>
            </a:solidFill>
            <a:ln w="57150">
              <a:noFill/>
              <a:round/>
              <a:headEnd/>
              <a:tailEnd/>
            </a:ln>
          </p:spPr>
          <p:txBody>
            <a:bodyPr wrap="none" anchor="ctr">
              <a:prstTxWarp prst="textNoShape">
                <a:avLst/>
              </a:prstTxWarp>
            </a:bodyPr>
            <a:lstStyle/>
            <a:p>
              <a:endParaRPr lang="en-US"/>
            </a:p>
          </p:txBody>
        </p:sp>
        <p:sp>
          <p:nvSpPr>
            <p:cNvPr id="22561" name="Rectangle 13"/>
            <p:cNvSpPr>
              <a:spLocks noChangeArrowheads="1"/>
            </p:cNvSpPr>
            <p:nvPr/>
          </p:nvSpPr>
          <p:spPr bwMode="auto">
            <a:xfrm>
              <a:off x="7431438" y="553909"/>
              <a:ext cx="1499793" cy="1459077"/>
            </a:xfrm>
            <a:prstGeom prst="rect">
              <a:avLst/>
            </a:prstGeom>
            <a:solidFill>
              <a:srgbClr val="FFFFFF"/>
            </a:solidFill>
            <a:ln w="57150">
              <a:solidFill>
                <a:srgbClr val="000000"/>
              </a:solidFill>
              <a:round/>
              <a:headEnd/>
              <a:tailEnd/>
            </a:ln>
          </p:spPr>
          <p:txBody>
            <a:bodyPr wrap="none" anchor="ctr">
              <a:prstTxWarp prst="textNoShape">
                <a:avLst/>
              </a:prstTxWarp>
            </a:bodyPr>
            <a:lstStyle/>
            <a:p>
              <a:endParaRPr lang="en-US"/>
            </a:p>
          </p:txBody>
        </p:sp>
        <p:sp>
          <p:nvSpPr>
            <p:cNvPr id="22562" name="Rectangle 14"/>
            <p:cNvSpPr>
              <a:spLocks noChangeArrowheads="1"/>
            </p:cNvSpPr>
            <p:nvPr/>
          </p:nvSpPr>
          <p:spPr bwMode="auto">
            <a:xfrm>
              <a:off x="7120662" y="459340"/>
              <a:ext cx="2256445" cy="270199"/>
            </a:xfrm>
            <a:prstGeom prst="rect">
              <a:avLst/>
            </a:prstGeom>
            <a:solidFill>
              <a:schemeClr val="bg1"/>
            </a:solidFill>
            <a:ln w="57150">
              <a:noFill/>
              <a:round/>
              <a:headEnd/>
              <a:tailEnd/>
            </a:ln>
          </p:spPr>
          <p:txBody>
            <a:bodyPr wrap="none" anchor="ctr">
              <a:prstTxWarp prst="textNoShape">
                <a:avLst/>
              </a:prstTxWarp>
            </a:bodyPr>
            <a:lstStyle/>
            <a:p>
              <a:endParaRPr lang="en-US"/>
            </a:p>
          </p:txBody>
        </p:sp>
        <p:cxnSp>
          <p:nvCxnSpPr>
            <p:cNvPr id="22563" name="Straight Connector 16"/>
            <p:cNvCxnSpPr>
              <a:cxnSpLocks noChangeShapeType="1"/>
            </p:cNvCxnSpPr>
            <p:nvPr/>
          </p:nvCxnSpPr>
          <p:spPr bwMode="auto">
            <a:xfrm rot="5400000">
              <a:off x="3506293" y="6369952"/>
              <a:ext cx="364769" cy="1588"/>
            </a:xfrm>
            <a:prstGeom prst="line">
              <a:avLst/>
            </a:prstGeom>
            <a:noFill/>
            <a:ln w="57150">
              <a:solidFill>
                <a:srgbClr val="000000"/>
              </a:solidFill>
              <a:round/>
              <a:headEnd/>
              <a:tailEnd/>
            </a:ln>
          </p:spPr>
        </p:cxnSp>
      </p:grpSp>
      <p:sp>
        <p:nvSpPr>
          <p:cNvPr id="19" name="Rounded Rectangle 18"/>
          <p:cNvSpPr>
            <a:spLocks noChangeArrowheads="1"/>
          </p:cNvSpPr>
          <p:nvPr/>
        </p:nvSpPr>
        <p:spPr bwMode="auto">
          <a:xfrm>
            <a:off x="1465263" y="6381750"/>
            <a:ext cx="2660650" cy="407988"/>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Single-celled ancestor</a:t>
            </a:r>
          </a:p>
        </p:txBody>
      </p:sp>
      <p:sp>
        <p:nvSpPr>
          <p:cNvPr id="20" name="Rounded Rectangle 19"/>
          <p:cNvSpPr>
            <a:spLocks noChangeArrowheads="1"/>
          </p:cNvSpPr>
          <p:nvPr/>
        </p:nvSpPr>
        <p:spPr bwMode="auto">
          <a:xfrm>
            <a:off x="1014413" y="5354638"/>
            <a:ext cx="1535112" cy="4095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prokaryotes</a:t>
            </a:r>
          </a:p>
        </p:txBody>
      </p:sp>
      <p:sp>
        <p:nvSpPr>
          <p:cNvPr id="21" name="Rounded Rectangle 20"/>
          <p:cNvSpPr>
            <a:spLocks noChangeArrowheads="1"/>
          </p:cNvSpPr>
          <p:nvPr/>
        </p:nvSpPr>
        <p:spPr bwMode="auto">
          <a:xfrm>
            <a:off x="4567238" y="5354638"/>
            <a:ext cx="1430337" cy="4095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eukaryotes</a:t>
            </a:r>
          </a:p>
        </p:txBody>
      </p:sp>
      <p:sp>
        <p:nvSpPr>
          <p:cNvPr id="22" name="Rounded Rectangle 21"/>
          <p:cNvSpPr>
            <a:spLocks noChangeArrowheads="1"/>
          </p:cNvSpPr>
          <p:nvPr/>
        </p:nvSpPr>
        <p:spPr bwMode="auto">
          <a:xfrm>
            <a:off x="60325" y="4152900"/>
            <a:ext cx="1390650" cy="407988"/>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Eubacteria</a:t>
            </a:r>
          </a:p>
        </p:txBody>
      </p:sp>
      <p:sp>
        <p:nvSpPr>
          <p:cNvPr id="23" name="Rounded Rectangle 22"/>
          <p:cNvSpPr>
            <a:spLocks noChangeArrowheads="1"/>
          </p:cNvSpPr>
          <p:nvPr/>
        </p:nvSpPr>
        <p:spPr bwMode="auto">
          <a:xfrm>
            <a:off x="1851025" y="4152900"/>
            <a:ext cx="1889125" cy="407988"/>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Archaebacteria</a:t>
            </a:r>
          </a:p>
        </p:txBody>
      </p:sp>
      <p:sp>
        <p:nvSpPr>
          <p:cNvPr id="24" name="Rounded Rectangle 23"/>
          <p:cNvSpPr>
            <a:spLocks noChangeArrowheads="1"/>
          </p:cNvSpPr>
          <p:nvPr/>
        </p:nvSpPr>
        <p:spPr bwMode="auto">
          <a:xfrm>
            <a:off x="3703638" y="2801938"/>
            <a:ext cx="1074737" cy="407987"/>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Protista</a:t>
            </a:r>
          </a:p>
        </p:txBody>
      </p:sp>
      <p:sp>
        <p:nvSpPr>
          <p:cNvPr id="25" name="Rounded Rectangle 24"/>
          <p:cNvSpPr>
            <a:spLocks noChangeArrowheads="1"/>
          </p:cNvSpPr>
          <p:nvPr/>
        </p:nvSpPr>
        <p:spPr bwMode="auto">
          <a:xfrm>
            <a:off x="5278438" y="3503613"/>
            <a:ext cx="1574800" cy="4095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multicellular</a:t>
            </a:r>
          </a:p>
        </p:txBody>
      </p:sp>
      <p:sp>
        <p:nvSpPr>
          <p:cNvPr id="26" name="Rounded Rectangle 25"/>
          <p:cNvSpPr>
            <a:spLocks noChangeArrowheads="1"/>
          </p:cNvSpPr>
          <p:nvPr/>
        </p:nvSpPr>
        <p:spPr bwMode="auto">
          <a:xfrm>
            <a:off x="3413125" y="3351213"/>
            <a:ext cx="1603375" cy="7143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uni- to</a:t>
            </a:r>
            <a:br>
              <a:rPr lang="en-US" sz="1800" b="1">
                <a:solidFill>
                  <a:srgbClr val="000000"/>
                </a:solidFill>
              </a:rPr>
            </a:br>
            <a:r>
              <a:rPr lang="en-US" sz="1800" b="1">
                <a:solidFill>
                  <a:srgbClr val="000000"/>
                </a:solidFill>
              </a:rPr>
              <a:t>multicellular</a:t>
            </a:r>
          </a:p>
        </p:txBody>
      </p:sp>
      <p:sp>
        <p:nvSpPr>
          <p:cNvPr id="27" name="Rounded Rectangle 26"/>
          <p:cNvSpPr>
            <a:spLocks noChangeArrowheads="1"/>
          </p:cNvSpPr>
          <p:nvPr/>
        </p:nvSpPr>
        <p:spPr bwMode="auto">
          <a:xfrm>
            <a:off x="4492625" y="2260600"/>
            <a:ext cx="1416050" cy="4095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autotrophs</a:t>
            </a:r>
          </a:p>
        </p:txBody>
      </p:sp>
      <p:sp>
        <p:nvSpPr>
          <p:cNvPr id="28" name="Rounded Rectangle 27"/>
          <p:cNvSpPr>
            <a:spLocks noChangeArrowheads="1"/>
          </p:cNvSpPr>
          <p:nvPr/>
        </p:nvSpPr>
        <p:spPr bwMode="auto">
          <a:xfrm>
            <a:off x="6516688" y="2274888"/>
            <a:ext cx="1638300" cy="407987"/>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heterotrophs</a:t>
            </a:r>
          </a:p>
        </p:txBody>
      </p:sp>
      <p:sp>
        <p:nvSpPr>
          <p:cNvPr id="29" name="Rounded Rectangle 28"/>
          <p:cNvSpPr>
            <a:spLocks noChangeArrowheads="1"/>
          </p:cNvSpPr>
          <p:nvPr/>
        </p:nvSpPr>
        <p:spPr bwMode="auto">
          <a:xfrm>
            <a:off x="4678363" y="1639888"/>
            <a:ext cx="1044575" cy="407987"/>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Plantae</a:t>
            </a:r>
          </a:p>
        </p:txBody>
      </p:sp>
      <p:sp>
        <p:nvSpPr>
          <p:cNvPr id="30" name="Rounded Rectangle 29"/>
          <p:cNvSpPr>
            <a:spLocks noChangeArrowheads="1"/>
          </p:cNvSpPr>
          <p:nvPr/>
        </p:nvSpPr>
        <p:spPr bwMode="auto">
          <a:xfrm>
            <a:off x="6072188" y="355600"/>
            <a:ext cx="852487" cy="409575"/>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Fungi</a:t>
            </a:r>
          </a:p>
        </p:txBody>
      </p:sp>
      <p:sp>
        <p:nvSpPr>
          <p:cNvPr id="31" name="Rounded Rectangle 30"/>
          <p:cNvSpPr>
            <a:spLocks noChangeArrowheads="1"/>
          </p:cNvSpPr>
          <p:nvPr/>
        </p:nvSpPr>
        <p:spPr bwMode="auto">
          <a:xfrm>
            <a:off x="7448550" y="355600"/>
            <a:ext cx="1179513" cy="409575"/>
          </a:xfrm>
          <a:prstGeom prst="roundRect">
            <a:avLst>
              <a:gd name="adj" fmla="val 16667"/>
            </a:avLst>
          </a:prstGeom>
          <a:solidFill>
            <a:srgbClr val="CC0000"/>
          </a:solidFill>
          <a:ln w="9525">
            <a:solidFill>
              <a:schemeClr val="tx1"/>
            </a:solidFill>
            <a:round/>
            <a:headEnd/>
            <a:tailEnd/>
          </a:ln>
        </p:spPr>
        <p:txBody>
          <a:bodyPr wrap="none" anchor="ctr">
            <a:prstTxWarp prst="textNoShape">
              <a:avLst/>
            </a:prstTxWarp>
            <a:spAutoFit/>
          </a:bodyPr>
          <a:lstStyle/>
          <a:p>
            <a:r>
              <a:rPr lang="en-US" sz="1800" b="1">
                <a:solidFill>
                  <a:schemeClr val="bg1"/>
                </a:solidFill>
              </a:rPr>
              <a:t>Animalia</a:t>
            </a:r>
          </a:p>
        </p:txBody>
      </p:sp>
      <p:sp>
        <p:nvSpPr>
          <p:cNvPr id="32" name="Rounded Rectangle 31"/>
          <p:cNvSpPr>
            <a:spLocks noChangeArrowheads="1"/>
          </p:cNvSpPr>
          <p:nvPr/>
        </p:nvSpPr>
        <p:spPr bwMode="auto">
          <a:xfrm>
            <a:off x="5843588" y="946150"/>
            <a:ext cx="1417637" cy="7143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absorptive</a:t>
            </a:r>
            <a:br>
              <a:rPr lang="en-US" sz="1800" b="1">
                <a:solidFill>
                  <a:srgbClr val="000000"/>
                </a:solidFill>
              </a:rPr>
            </a:br>
            <a:r>
              <a:rPr lang="en-US" sz="1800" b="1">
                <a:solidFill>
                  <a:srgbClr val="000000"/>
                </a:solidFill>
              </a:rPr>
              <a:t>nutrition</a:t>
            </a:r>
          </a:p>
        </p:txBody>
      </p:sp>
      <p:sp>
        <p:nvSpPr>
          <p:cNvPr id="33" name="Rounded Rectangle 32"/>
          <p:cNvSpPr>
            <a:spLocks noChangeArrowheads="1"/>
          </p:cNvSpPr>
          <p:nvPr/>
        </p:nvSpPr>
        <p:spPr bwMode="auto">
          <a:xfrm>
            <a:off x="7350125" y="946150"/>
            <a:ext cx="1241425" cy="714375"/>
          </a:xfrm>
          <a:prstGeom prst="roundRect">
            <a:avLst>
              <a:gd name="adj" fmla="val 16667"/>
            </a:avLst>
          </a:prstGeom>
          <a:solidFill>
            <a:srgbClr val="FFCC18"/>
          </a:solidFill>
          <a:ln w="9525">
            <a:solidFill>
              <a:schemeClr val="tx1"/>
            </a:solidFill>
            <a:round/>
            <a:headEnd/>
            <a:tailEnd/>
          </a:ln>
        </p:spPr>
        <p:txBody>
          <a:bodyPr wrap="none" anchor="ctr">
            <a:prstTxWarp prst="textNoShape">
              <a:avLst/>
            </a:prstTxWarp>
            <a:spAutoFit/>
          </a:bodyPr>
          <a:lstStyle/>
          <a:p>
            <a:r>
              <a:rPr lang="en-US" sz="1800" b="1">
                <a:solidFill>
                  <a:srgbClr val="000000"/>
                </a:solidFill>
              </a:rPr>
              <a:t>ingestive</a:t>
            </a:r>
            <a:br>
              <a:rPr lang="en-US" sz="1800" b="1">
                <a:solidFill>
                  <a:srgbClr val="000000"/>
                </a:solidFill>
              </a:rPr>
            </a:br>
            <a:r>
              <a:rPr lang="en-US" sz="1800" b="1">
                <a:solidFill>
                  <a:srgbClr val="000000"/>
                </a:solidFill>
              </a:rPr>
              <a:t>nutrition</a:t>
            </a:r>
          </a:p>
        </p:txBody>
      </p:sp>
      <p:pic>
        <p:nvPicPr>
          <p:cNvPr id="44" name="Picture 22"/>
          <p:cNvPicPr>
            <a:picLocks noChangeAspect="1" noChangeArrowheads="1"/>
          </p:cNvPicPr>
          <p:nvPr/>
        </p:nvPicPr>
        <p:blipFill>
          <a:blip r:embed="rId9"/>
          <a:srcRect b="5475"/>
          <a:stretch>
            <a:fillRect/>
          </a:stretch>
        </p:blipFill>
        <p:spPr bwMode="auto">
          <a:xfrm>
            <a:off x="2349500" y="3041650"/>
            <a:ext cx="831850" cy="1033463"/>
          </a:xfrm>
          <a:prstGeom prst="rect">
            <a:avLst/>
          </a:prstGeom>
          <a:noFill/>
          <a:ln w="9525">
            <a:noFill/>
            <a:miter lim="800000"/>
            <a:headEnd/>
            <a:tailEnd/>
          </a:ln>
          <a:effectLst>
            <a:outerShdw blurRad="63500" dist="35921" dir="2700000" algn="ctr" rotWithShape="0">
              <a:srgbClr val="000000"/>
            </a:outerShdw>
          </a:effectLst>
        </p:spPr>
      </p:pic>
      <p:pic>
        <p:nvPicPr>
          <p:cNvPr id="45" name="Picture 44" descr="bacteria.jpg"/>
          <p:cNvPicPr>
            <a:picLocks noChangeAspect="1"/>
          </p:cNvPicPr>
          <p:nvPr/>
        </p:nvPicPr>
        <p:blipFill>
          <a:blip r:embed="rId10"/>
          <a:srcRect l="34560" t="30000" r="43200" b="37059"/>
          <a:stretch>
            <a:fillRect/>
          </a:stretch>
        </p:blipFill>
        <p:spPr>
          <a:xfrm>
            <a:off x="322263" y="3041650"/>
            <a:ext cx="854075" cy="1033463"/>
          </a:xfrm>
          <a:prstGeom prst="rect">
            <a:avLst/>
          </a:prstGeom>
          <a:effectLst>
            <a:outerShdw blurRad="63500" dist="63500" dir="2700000">
              <a:srgbClr val="000000">
                <a:alpha val="75000"/>
              </a:srgbClr>
            </a:outerShdw>
          </a:effectLst>
        </p:spPr>
      </p:pic>
      <p:pic>
        <p:nvPicPr>
          <p:cNvPr id="46" name="Picture 45" descr="sos06_kelp.jpg"/>
          <p:cNvPicPr>
            <a:picLocks noChangeAspect="1"/>
          </p:cNvPicPr>
          <p:nvPr/>
        </p:nvPicPr>
        <p:blipFill>
          <a:blip r:embed="rId11"/>
          <a:srcRect l="10000" t="6386" r="12500" b="25543"/>
          <a:stretch>
            <a:fillRect/>
          </a:stretch>
        </p:blipFill>
        <p:spPr>
          <a:xfrm>
            <a:off x="3595688" y="1714500"/>
            <a:ext cx="750887" cy="1033463"/>
          </a:xfrm>
          <a:prstGeom prst="rect">
            <a:avLst/>
          </a:prstGeom>
          <a:effectLst>
            <a:outerShdw blurRad="63500" dist="63500" dir="2700000">
              <a:srgbClr val="000000">
                <a:alpha val="75000"/>
              </a:srgbClr>
            </a:outerShdw>
          </a:effectLst>
        </p:spPr>
      </p:pic>
      <p:pic>
        <p:nvPicPr>
          <p:cNvPr id="47" name="Picture 12" descr="08-13x-Paramecium"/>
          <p:cNvPicPr>
            <a:picLocks noChangeAspect="1" noChangeArrowheads="1"/>
          </p:cNvPicPr>
          <p:nvPr/>
        </p:nvPicPr>
        <p:blipFill>
          <a:blip r:embed="rId12"/>
          <a:srcRect/>
          <a:stretch>
            <a:fillRect/>
          </a:stretch>
        </p:blipFill>
        <p:spPr bwMode="auto">
          <a:xfrm rot="16200000">
            <a:off x="2921000" y="1346201"/>
            <a:ext cx="1031875" cy="698500"/>
          </a:xfrm>
          <a:prstGeom prst="rect">
            <a:avLst/>
          </a:prstGeom>
          <a:noFill/>
          <a:effectLst>
            <a:outerShdw blurRad="63500" dist="63500"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Pencil Check"/>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accel="50000" decel="5000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Pencil Check"/>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accel="50000" decel="5000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accel="50000" decel="5000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0-#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accel="50000" decel="5000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Pencil Check"/>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subTnLst>
                                    <p:audio>
                                      <p:cMediaNode>
                                        <p:cTn display="0" masterRel="sameClick">
                                          <p:stCondLst>
                                            <p:cond evt="begin" delay="0">
                                              <p:tn val="68"/>
                                            </p:cond>
                                          </p:stCondLst>
                                          <p:endCondLst>
                                            <p:cond evt="onStopAudio" delay="0">
                                              <p:tgtEl>
                                                <p:sldTgt/>
                                              </p:tgtEl>
                                            </p:cond>
                                          </p:endCondLst>
                                        </p:cTn>
                                        <p:tgtEl>
                                          <p:sndTgt r:embed="rId5" name="Chimes"/>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8" accel="50000" decel="5000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Whoosh"/>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8" accel="50000" decel="5000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Whoosh"/>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8" accel="50000" decel="5000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0-#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3" name="Pencil Check"/>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left)">
                                      <p:cBhvr>
                                        <p:cTn id="93" dur="500"/>
                                        <p:tgtEl>
                                          <p:spTgt spid="50"/>
                                        </p:tgtEl>
                                      </p:cBhvr>
                                    </p:animEffect>
                                  </p:childTnLst>
                                  <p:subTnLst>
                                    <p:audio>
                                      <p:cMediaNode>
                                        <p:cTn display="0" masterRel="sameClick">
                                          <p:stCondLst>
                                            <p:cond evt="begin" delay="0">
                                              <p:tn val="91"/>
                                            </p:cond>
                                          </p:stCondLst>
                                          <p:endCondLst>
                                            <p:cond evt="onStopAudio" delay="0">
                                              <p:tgtEl>
                                                <p:sldTgt/>
                                              </p:tgtEl>
                                            </p:cond>
                                          </p:endCondLst>
                                        </p:cTn>
                                        <p:tgtEl>
                                          <p:sndTgt r:embed="rId5" name="Chimes"/>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8" accel="50000" decel="50000"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0-#ppt_w/2"/>
                                          </p:val>
                                        </p:tav>
                                        <p:tav tm="100000">
                                          <p:val>
                                            <p:strVal val="#ppt_x"/>
                                          </p:val>
                                        </p:tav>
                                      </p:tavLst>
                                    </p:anim>
                                    <p:anim calcmode="lin" valueType="num">
                                      <p:cBhvr additive="base">
                                        <p:cTn id="99"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Whoosh"/>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8" accel="50000" decel="5000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0-#ppt_w/2"/>
                                          </p:val>
                                        </p:tav>
                                        <p:tav tm="100000">
                                          <p:val>
                                            <p:strVal val="#ppt_x"/>
                                          </p:val>
                                        </p:tav>
                                      </p:tavLst>
                                    </p:anim>
                                    <p:anim calcmode="lin" valueType="num">
                                      <p:cBhvr additive="base">
                                        <p:cTn id="105"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Whoosh"/>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8" accel="50000" decel="5000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3" name="Pencil Check"/>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left)">
                                      <p:cBhvr>
                                        <p:cTn id="116" dur="500"/>
                                        <p:tgtEl>
                                          <p:spTgt spid="49"/>
                                        </p:tgtEl>
                                      </p:cBhvr>
                                    </p:animEffect>
                                  </p:childTnLst>
                                  <p:subTnLst>
                                    <p:audio>
                                      <p:cMediaNode>
                                        <p:cTn display="0" masterRel="sameClick">
                                          <p:stCondLst>
                                            <p:cond evt="begin" delay="0">
                                              <p:tn val="114"/>
                                            </p:cond>
                                          </p:stCondLst>
                                          <p:endCondLst>
                                            <p:cond evt="onStopAudio" delay="0">
                                              <p:tgtEl>
                                                <p:sldTgt/>
                                              </p:tgtEl>
                                            </p:cond>
                                          </p:endCondLst>
                                        </p:cTn>
                                        <p:tgtEl>
                                          <p:sndTgt r:embed="rId5" name="Chimes"/>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8" accel="50000" decel="5000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0-#ppt_w/2"/>
                                          </p:val>
                                        </p:tav>
                                        <p:tav tm="100000">
                                          <p:val>
                                            <p:strVal val="#ppt_x"/>
                                          </p:val>
                                        </p:tav>
                                      </p:tavLst>
                                    </p:anim>
                                    <p:anim calcmode="lin" valueType="num">
                                      <p:cBhvr additive="base">
                                        <p:cTn id="122"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Pencil Check"/>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wipe(left)">
                                      <p:cBhvr>
                                        <p:cTn id="127" dur="500"/>
                                        <p:tgtEl>
                                          <p:spTgt spid="51"/>
                                        </p:tgtEl>
                                      </p:cBhvr>
                                    </p:animEffect>
                                  </p:childTnLst>
                                  <p:subTnLst>
                                    <p:audio>
                                      <p:cMediaNode>
                                        <p:cTn display="0" masterRel="sameClick">
                                          <p:stCondLst>
                                            <p:cond evt="begin" delay="0">
                                              <p:tn val="12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9"/>
          <p:cNvSpPr>
            <a:spLocks noGrp="1" noChangeArrowheads="1"/>
          </p:cNvSpPr>
          <p:nvPr>
            <p:ph type="dt" sz="quarter" idx="10"/>
          </p:nvPr>
        </p:nvSpPr>
        <p:spPr>
          <a:noFill/>
        </p:spPr>
        <p:txBody>
          <a:bodyPr/>
          <a:lstStyle/>
          <a:p>
            <a:r>
              <a:rPr lang="en-US"/>
              <a:t>2007-2008</a:t>
            </a:r>
            <a:endParaRPr lang="en-US" b="0"/>
          </a:p>
        </p:txBody>
      </p:sp>
      <p:sp>
        <p:nvSpPr>
          <p:cNvPr id="23555" name="Rectangle 2"/>
          <p:cNvSpPr>
            <a:spLocks noGrp="1" noChangeArrowheads="1"/>
          </p:cNvSpPr>
          <p:nvPr>
            <p:ph type="ctrTitle"/>
          </p:nvPr>
        </p:nvSpPr>
        <p:spPr/>
        <p:txBody>
          <a:bodyPr/>
          <a:lstStyle/>
          <a:p>
            <a:pPr eaLnBrk="1" hangingPunct="1"/>
            <a:r>
              <a:rPr lang="en-US"/>
              <a:t>Prokaryotes</a:t>
            </a:r>
          </a:p>
        </p:txBody>
      </p:sp>
      <p:sp>
        <p:nvSpPr>
          <p:cNvPr id="23556" name="Rectangle 3" descr="Rectangle: Click to edit Master text styles&#10;Second level&#10;Third level&#10;Fourth level&#10;Fifth level"/>
          <p:cNvSpPr>
            <a:spLocks noGrp="1" noChangeArrowheads="1"/>
          </p:cNvSpPr>
          <p:nvPr>
            <p:ph type="subTitle" idx="1"/>
          </p:nvPr>
        </p:nvSpPr>
        <p:spPr/>
        <p:txBody>
          <a:bodyPr/>
          <a:lstStyle/>
          <a:p>
            <a:pPr eaLnBrk="1" hangingPunct="1"/>
            <a:r>
              <a:rPr lang="en-US"/>
              <a:t>Domain Bacteria</a:t>
            </a:r>
          </a:p>
          <a:p>
            <a:pPr eaLnBrk="1" hangingPunct="1"/>
            <a:r>
              <a:rPr lang="en-US"/>
              <a:t>Domain Archaebacteria</a:t>
            </a:r>
          </a:p>
        </p:txBody>
      </p:sp>
      <p:pic>
        <p:nvPicPr>
          <p:cNvPr id="371716" name="Picture 4"/>
          <p:cNvPicPr>
            <a:picLocks noChangeAspect="1" noChangeArrowheads="1"/>
          </p:cNvPicPr>
          <p:nvPr/>
        </p:nvPicPr>
        <p:blipFill>
          <a:blip r:embed="rId3"/>
          <a:srcRect/>
          <a:stretch>
            <a:fillRect/>
          </a:stretch>
        </p:blipFill>
        <p:spPr bwMode="auto">
          <a:xfrm>
            <a:off x="6931025" y="1727200"/>
            <a:ext cx="2066925" cy="1844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2355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9725" y="4706938"/>
            <a:ext cx="1465263" cy="2030412"/>
          </a:xfrm>
          <a:prstGeom prst="rect">
            <a:avLst/>
          </a:prstGeom>
          <a:noFill/>
          <a:ln w="9525">
            <a:noFill/>
            <a:miter lim="800000"/>
            <a:headEnd/>
            <a:tailEnd/>
          </a:ln>
        </p:spPr>
      </p:pic>
      <p:grpSp>
        <p:nvGrpSpPr>
          <p:cNvPr id="23559" name="Group 22"/>
          <p:cNvGrpSpPr>
            <a:grpSpLocks/>
          </p:cNvGrpSpPr>
          <p:nvPr/>
        </p:nvGrpSpPr>
        <p:grpSpPr bwMode="auto">
          <a:xfrm>
            <a:off x="5062538" y="4624388"/>
            <a:ext cx="4025900" cy="2132012"/>
            <a:chOff x="3189" y="2913"/>
            <a:chExt cx="2536" cy="1343"/>
          </a:xfrm>
        </p:grpSpPr>
        <p:grpSp>
          <p:nvGrpSpPr>
            <p:cNvPr id="23567" name="Group 21"/>
            <p:cNvGrpSpPr>
              <a:grpSpLocks/>
            </p:cNvGrpSpPr>
            <p:nvPr/>
          </p:nvGrpSpPr>
          <p:grpSpPr bwMode="auto">
            <a:xfrm>
              <a:off x="3189" y="2913"/>
              <a:ext cx="2536" cy="1311"/>
              <a:chOff x="3189" y="2913"/>
              <a:chExt cx="2536" cy="1311"/>
            </a:xfrm>
          </p:grpSpPr>
          <p:pic>
            <p:nvPicPr>
              <p:cNvPr id="23569" name="Picture 8"/>
              <p:cNvPicPr>
                <a:picLocks noChangeAspect="1" noChangeArrowheads="1"/>
              </p:cNvPicPr>
              <p:nvPr/>
            </p:nvPicPr>
            <p:blipFill>
              <a:blip r:embed="rId5"/>
              <a:srcRect/>
              <a:stretch>
                <a:fillRect/>
              </a:stretch>
            </p:blipFill>
            <p:spPr bwMode="auto">
              <a:xfrm>
                <a:off x="3264" y="2992"/>
                <a:ext cx="2352" cy="1232"/>
              </a:xfrm>
              <a:prstGeom prst="rect">
                <a:avLst/>
              </a:prstGeom>
              <a:noFill/>
              <a:ln w="9525">
                <a:noFill/>
                <a:miter lim="800000"/>
                <a:headEnd/>
                <a:tailEnd/>
              </a:ln>
            </p:spPr>
          </p:pic>
          <p:grpSp>
            <p:nvGrpSpPr>
              <p:cNvPr id="23570" name="Group 14"/>
              <p:cNvGrpSpPr>
                <a:grpSpLocks/>
              </p:cNvGrpSpPr>
              <p:nvPr/>
            </p:nvGrpSpPr>
            <p:grpSpPr bwMode="auto">
              <a:xfrm>
                <a:off x="3189" y="2913"/>
                <a:ext cx="820" cy="436"/>
                <a:chOff x="2222" y="2927"/>
                <a:chExt cx="820" cy="436"/>
              </a:xfrm>
            </p:grpSpPr>
            <p:sp>
              <p:nvSpPr>
                <p:cNvPr id="23577" name="Rectangle 13"/>
                <p:cNvSpPr>
                  <a:spLocks noChangeArrowheads="1"/>
                </p:cNvSpPr>
                <p:nvPr/>
              </p:nvSpPr>
              <p:spPr bwMode="auto">
                <a:xfrm>
                  <a:off x="2222" y="2927"/>
                  <a:ext cx="820" cy="436"/>
                </a:xfrm>
                <a:prstGeom prst="rect">
                  <a:avLst/>
                </a:prstGeom>
                <a:solidFill>
                  <a:srgbClr val="FFCC18"/>
                </a:solidFill>
                <a:ln w="9525">
                  <a:solidFill>
                    <a:schemeClr val="tx1"/>
                  </a:solidFill>
                  <a:miter lim="800000"/>
                  <a:headEnd/>
                  <a:tailEnd/>
                </a:ln>
              </p:spPr>
              <p:txBody>
                <a:bodyPr wrap="none" anchor="ctr">
                  <a:prstTxWarp prst="textNoShape">
                    <a:avLst/>
                  </a:prstTxWarp>
                </a:bodyPr>
                <a:lstStyle/>
                <a:p>
                  <a:endParaRPr lang="en-US"/>
                </a:p>
              </p:txBody>
            </p:sp>
            <p:sp>
              <p:nvSpPr>
                <p:cNvPr id="23578" name="Rectangle 9"/>
                <p:cNvSpPr>
                  <a:spLocks noChangeArrowheads="1"/>
                </p:cNvSpPr>
                <p:nvPr/>
              </p:nvSpPr>
              <p:spPr bwMode="auto">
                <a:xfrm>
                  <a:off x="2444" y="3063"/>
                  <a:ext cx="379" cy="196"/>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200" b="1">
                      <a:solidFill>
                        <a:srgbClr val="000000"/>
                      </a:solidFill>
                    </a:rPr>
                    <a:t>Domain</a:t>
                  </a:r>
                </a:p>
                <a:p>
                  <a:pPr>
                    <a:lnSpc>
                      <a:spcPct val="85000"/>
                    </a:lnSpc>
                  </a:pPr>
                  <a:r>
                    <a:rPr lang="en-US" sz="1200" b="1">
                      <a:solidFill>
                        <a:srgbClr val="000000"/>
                      </a:solidFill>
                    </a:rPr>
                    <a:t>Bacteria</a:t>
                  </a:r>
                  <a:endParaRPr lang="en-US" sz="1200"/>
                </a:p>
              </p:txBody>
            </p:sp>
          </p:grpSp>
          <p:grpSp>
            <p:nvGrpSpPr>
              <p:cNvPr id="23571" name="Group 15"/>
              <p:cNvGrpSpPr>
                <a:grpSpLocks/>
              </p:cNvGrpSpPr>
              <p:nvPr/>
            </p:nvGrpSpPr>
            <p:grpSpPr bwMode="auto">
              <a:xfrm>
                <a:off x="4047" y="2913"/>
                <a:ext cx="820" cy="436"/>
                <a:chOff x="2222" y="2927"/>
                <a:chExt cx="820" cy="436"/>
              </a:xfrm>
            </p:grpSpPr>
            <p:sp>
              <p:nvSpPr>
                <p:cNvPr id="23575" name="Rectangle 16"/>
                <p:cNvSpPr>
                  <a:spLocks noChangeArrowheads="1"/>
                </p:cNvSpPr>
                <p:nvPr/>
              </p:nvSpPr>
              <p:spPr bwMode="auto">
                <a:xfrm>
                  <a:off x="2222" y="2927"/>
                  <a:ext cx="820" cy="436"/>
                </a:xfrm>
                <a:prstGeom prst="rect">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23576" name="Rectangle 17"/>
                <p:cNvSpPr>
                  <a:spLocks noChangeArrowheads="1"/>
                </p:cNvSpPr>
                <p:nvPr/>
              </p:nvSpPr>
              <p:spPr bwMode="auto">
                <a:xfrm>
                  <a:off x="2445" y="3063"/>
                  <a:ext cx="379" cy="196"/>
                </a:xfrm>
                <a:prstGeom prst="rect">
                  <a:avLst/>
                </a:prstGeom>
                <a:solidFill>
                  <a:srgbClr val="CC0000"/>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Archaea</a:t>
                  </a:r>
                  <a:endParaRPr lang="en-US" sz="1200">
                    <a:solidFill>
                      <a:schemeClr val="bg1"/>
                    </a:solidFill>
                  </a:endParaRPr>
                </a:p>
              </p:txBody>
            </p:sp>
          </p:grpSp>
          <p:grpSp>
            <p:nvGrpSpPr>
              <p:cNvPr id="23572" name="Group 18"/>
              <p:cNvGrpSpPr>
                <a:grpSpLocks/>
              </p:cNvGrpSpPr>
              <p:nvPr/>
            </p:nvGrpSpPr>
            <p:grpSpPr bwMode="auto">
              <a:xfrm>
                <a:off x="4905" y="2913"/>
                <a:ext cx="820" cy="436"/>
                <a:chOff x="2222" y="2927"/>
                <a:chExt cx="820" cy="436"/>
              </a:xfrm>
            </p:grpSpPr>
            <p:sp>
              <p:nvSpPr>
                <p:cNvPr id="23573" name="Rectangle 19"/>
                <p:cNvSpPr>
                  <a:spLocks noChangeArrowheads="1"/>
                </p:cNvSpPr>
                <p:nvPr/>
              </p:nvSpPr>
              <p:spPr bwMode="auto">
                <a:xfrm>
                  <a:off x="2222" y="2927"/>
                  <a:ext cx="820" cy="436"/>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23574" name="Rectangle 20"/>
                <p:cNvSpPr>
                  <a:spLocks noChangeArrowheads="1"/>
                </p:cNvSpPr>
                <p:nvPr/>
              </p:nvSpPr>
              <p:spPr bwMode="auto">
                <a:xfrm>
                  <a:off x="2446" y="3063"/>
                  <a:ext cx="374" cy="196"/>
                </a:xfrm>
                <a:prstGeom prst="rect">
                  <a:avLst/>
                </a:prstGeom>
                <a:solidFill>
                  <a:schemeClr val="tx2"/>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Eukarya</a:t>
                  </a:r>
                  <a:endParaRPr lang="en-US" sz="1200">
                    <a:solidFill>
                      <a:schemeClr val="bg1"/>
                    </a:solidFill>
                  </a:endParaRPr>
                </a:p>
              </p:txBody>
            </p:sp>
          </p:grpSp>
        </p:grpSp>
        <p:sp>
          <p:nvSpPr>
            <p:cNvPr id="23568" name="Rectangle 11"/>
            <p:cNvSpPr>
              <a:spLocks noChangeArrowheads="1"/>
            </p:cNvSpPr>
            <p:nvPr/>
          </p:nvSpPr>
          <p:spPr bwMode="auto">
            <a:xfrm>
              <a:off x="4036" y="4158"/>
              <a:ext cx="843" cy="9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Common ancestor</a:t>
              </a:r>
              <a:endParaRPr lang="en-US" sz="1200"/>
            </a:p>
          </p:txBody>
        </p:sp>
      </p:grpSp>
      <p:pic>
        <p:nvPicPr>
          <p:cNvPr id="23560" name="Picture 23"/>
          <p:cNvPicPr>
            <a:picLocks noChangeAspect="1" noChangeArrowheads="1"/>
          </p:cNvPicPr>
          <p:nvPr/>
        </p:nvPicPr>
        <p:blipFill>
          <a:blip r:embed="rId6"/>
          <a:srcRect/>
          <a:stretch>
            <a:fillRect/>
          </a:stretch>
        </p:blipFill>
        <p:spPr bwMode="auto">
          <a:xfrm>
            <a:off x="31750" y="512763"/>
            <a:ext cx="1365250" cy="1011237"/>
          </a:xfrm>
          <a:prstGeom prst="rect">
            <a:avLst/>
          </a:prstGeom>
          <a:noFill/>
          <a:ln w="9525">
            <a:noFill/>
            <a:miter lim="800000"/>
            <a:headEnd/>
            <a:tailEnd/>
          </a:ln>
        </p:spPr>
      </p:pic>
      <p:pic>
        <p:nvPicPr>
          <p:cNvPr id="23561" name="Picture 24"/>
          <p:cNvPicPr>
            <a:picLocks noChangeAspect="1" noChangeArrowheads="1"/>
          </p:cNvPicPr>
          <p:nvPr/>
        </p:nvPicPr>
        <p:blipFill>
          <a:blip r:embed="rId7"/>
          <a:srcRect/>
          <a:stretch>
            <a:fillRect/>
          </a:stretch>
        </p:blipFill>
        <p:spPr bwMode="auto">
          <a:xfrm>
            <a:off x="1439863" y="512763"/>
            <a:ext cx="1371600" cy="1016000"/>
          </a:xfrm>
          <a:prstGeom prst="rect">
            <a:avLst/>
          </a:prstGeom>
          <a:noFill/>
          <a:ln w="9525">
            <a:noFill/>
            <a:miter lim="800000"/>
            <a:headEnd/>
            <a:tailEnd/>
          </a:ln>
        </p:spPr>
      </p:pic>
      <p:pic>
        <p:nvPicPr>
          <p:cNvPr id="23562" name="Picture 25"/>
          <p:cNvPicPr>
            <a:picLocks noChangeAspect="1" noChangeArrowheads="1"/>
          </p:cNvPicPr>
          <p:nvPr/>
        </p:nvPicPr>
        <p:blipFill>
          <a:blip r:embed="rId8"/>
          <a:srcRect/>
          <a:stretch>
            <a:fillRect/>
          </a:stretch>
        </p:blipFill>
        <p:spPr bwMode="auto">
          <a:xfrm>
            <a:off x="5202238" y="512763"/>
            <a:ext cx="1371600" cy="1016000"/>
          </a:xfrm>
          <a:prstGeom prst="rect">
            <a:avLst/>
          </a:prstGeom>
          <a:noFill/>
          <a:ln w="9525">
            <a:noFill/>
            <a:miter lim="800000"/>
            <a:headEnd/>
            <a:tailEnd/>
          </a:ln>
        </p:spPr>
      </p:pic>
      <p:pic>
        <p:nvPicPr>
          <p:cNvPr id="23563" name="Picture 26"/>
          <p:cNvPicPr>
            <a:picLocks noChangeAspect="1" noChangeArrowheads="1"/>
          </p:cNvPicPr>
          <p:nvPr/>
        </p:nvPicPr>
        <p:blipFill>
          <a:blip r:embed="rId9"/>
          <a:srcRect/>
          <a:stretch>
            <a:fillRect/>
          </a:stretch>
        </p:blipFill>
        <p:spPr bwMode="auto">
          <a:xfrm>
            <a:off x="4133850" y="512763"/>
            <a:ext cx="1023938" cy="1014412"/>
          </a:xfrm>
          <a:prstGeom prst="rect">
            <a:avLst/>
          </a:prstGeom>
          <a:noFill/>
          <a:ln w="9525">
            <a:noFill/>
            <a:miter lim="800000"/>
            <a:headEnd/>
            <a:tailEnd/>
          </a:ln>
        </p:spPr>
      </p:pic>
      <p:pic>
        <p:nvPicPr>
          <p:cNvPr id="23564" name="Picture 27"/>
          <p:cNvPicPr>
            <a:picLocks noChangeAspect="1" noChangeArrowheads="1"/>
          </p:cNvPicPr>
          <p:nvPr/>
        </p:nvPicPr>
        <p:blipFill>
          <a:blip r:embed="rId10"/>
          <a:srcRect r="10588"/>
          <a:stretch>
            <a:fillRect/>
          </a:stretch>
        </p:blipFill>
        <p:spPr bwMode="auto">
          <a:xfrm>
            <a:off x="2855913" y="512763"/>
            <a:ext cx="1233487" cy="1014412"/>
          </a:xfrm>
          <a:prstGeom prst="rect">
            <a:avLst/>
          </a:prstGeom>
          <a:noFill/>
          <a:ln w="9525">
            <a:noFill/>
            <a:miter lim="800000"/>
            <a:headEnd/>
            <a:tailEnd/>
          </a:ln>
        </p:spPr>
      </p:pic>
      <p:pic>
        <p:nvPicPr>
          <p:cNvPr id="23565" name="Picture 28"/>
          <p:cNvPicPr>
            <a:picLocks noChangeAspect="1" noChangeArrowheads="1"/>
          </p:cNvPicPr>
          <p:nvPr/>
        </p:nvPicPr>
        <p:blipFill>
          <a:blip r:embed="rId11"/>
          <a:srcRect/>
          <a:stretch>
            <a:fillRect/>
          </a:stretch>
        </p:blipFill>
        <p:spPr bwMode="auto">
          <a:xfrm>
            <a:off x="6618288" y="512763"/>
            <a:ext cx="1371600" cy="1016000"/>
          </a:xfrm>
          <a:prstGeom prst="rect">
            <a:avLst/>
          </a:prstGeom>
          <a:noFill/>
          <a:ln w="9525">
            <a:noFill/>
            <a:miter lim="800000"/>
            <a:headEnd/>
            <a:tailEnd/>
          </a:ln>
        </p:spPr>
      </p:pic>
      <p:pic>
        <p:nvPicPr>
          <p:cNvPr id="23566" name="Picture 29"/>
          <p:cNvPicPr>
            <a:picLocks noChangeAspect="1" noChangeArrowheads="1"/>
          </p:cNvPicPr>
          <p:nvPr/>
        </p:nvPicPr>
        <p:blipFill>
          <a:blip r:embed="rId12"/>
          <a:srcRect r="21333"/>
          <a:stretch>
            <a:fillRect/>
          </a:stretch>
        </p:blipFill>
        <p:spPr bwMode="auto">
          <a:xfrm>
            <a:off x="8034338" y="512763"/>
            <a:ext cx="1079500" cy="101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9" name="Picture 5"/>
          <p:cNvPicPr>
            <a:picLocks noChangeAspect="1" noChangeArrowheads="1"/>
          </p:cNvPicPr>
          <p:nvPr/>
        </p:nvPicPr>
        <p:blipFill>
          <a:blip r:embed="rId7"/>
          <a:srcRect/>
          <a:stretch>
            <a:fillRect/>
          </a:stretch>
        </p:blipFill>
        <p:spPr bwMode="auto">
          <a:xfrm>
            <a:off x="6808788" y="395288"/>
            <a:ext cx="2228850" cy="167163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24579" name="Rectangle 2"/>
          <p:cNvSpPr>
            <a:spLocks noGrp="1" noChangeArrowheads="1"/>
          </p:cNvSpPr>
          <p:nvPr>
            <p:ph type="title"/>
          </p:nvPr>
        </p:nvSpPr>
        <p:spPr/>
        <p:txBody>
          <a:bodyPr/>
          <a:lstStyle/>
          <a:p>
            <a:pPr eaLnBrk="1" hangingPunct="1"/>
            <a:r>
              <a:rPr lang="en-US"/>
              <a:t>Bacteria live </a:t>
            </a:r>
            <a:r>
              <a:rPr lang="en-US" i="1"/>
              <a:t>EVERYWHERE!</a:t>
            </a:r>
            <a:endParaRPr lang="en-US"/>
          </a:p>
        </p:txBody>
      </p:sp>
      <p:sp>
        <p:nvSpPr>
          <p:cNvPr id="379907" name="Rectangle 3" descr="Rectangle: Click to edit Master text styles&#10;Second level&#10;Third level&#10;Fourth level&#10;Fifth level"/>
          <p:cNvSpPr>
            <a:spLocks noGrp="1" noChangeArrowheads="1"/>
          </p:cNvSpPr>
          <p:nvPr>
            <p:ph type="body" idx="1"/>
          </p:nvPr>
        </p:nvSpPr>
        <p:spPr>
          <a:xfrm>
            <a:off x="601663" y="1371600"/>
            <a:ext cx="6183312" cy="5256213"/>
          </a:xfrm>
        </p:spPr>
        <p:txBody>
          <a:bodyPr/>
          <a:lstStyle/>
          <a:p>
            <a:pPr eaLnBrk="1" hangingPunct="1"/>
            <a:r>
              <a:rPr lang="en-US"/>
              <a:t>Bacteria live in all ecosystems</a:t>
            </a:r>
          </a:p>
          <a:p>
            <a:pPr lvl="1" eaLnBrk="1" hangingPunct="1"/>
            <a:r>
              <a:rPr lang="en-US"/>
              <a:t>on plants &amp; animals</a:t>
            </a:r>
          </a:p>
          <a:p>
            <a:pPr lvl="1" eaLnBrk="1" hangingPunct="1"/>
            <a:r>
              <a:rPr lang="en-US"/>
              <a:t>in plants &amp; animals</a:t>
            </a:r>
          </a:p>
          <a:p>
            <a:pPr lvl="1" eaLnBrk="1" hangingPunct="1"/>
            <a:r>
              <a:rPr lang="en-US"/>
              <a:t>in the soil</a:t>
            </a:r>
          </a:p>
          <a:p>
            <a:pPr lvl="1" eaLnBrk="1" hangingPunct="1"/>
            <a:r>
              <a:rPr lang="en-US"/>
              <a:t>in depths of the oceans</a:t>
            </a:r>
          </a:p>
          <a:p>
            <a:pPr lvl="1" eaLnBrk="1" hangingPunct="1"/>
            <a:r>
              <a:rPr lang="en-US"/>
              <a:t>in extreme cold</a:t>
            </a:r>
          </a:p>
          <a:p>
            <a:pPr lvl="1" eaLnBrk="1" hangingPunct="1"/>
            <a:r>
              <a:rPr lang="en-US"/>
              <a:t>in extreme hot</a:t>
            </a:r>
          </a:p>
          <a:p>
            <a:pPr lvl="1" eaLnBrk="1" hangingPunct="1"/>
            <a:r>
              <a:rPr lang="en-US"/>
              <a:t>in extreme salt</a:t>
            </a:r>
          </a:p>
          <a:p>
            <a:pPr lvl="1" eaLnBrk="1" hangingPunct="1"/>
            <a:r>
              <a:rPr lang="en-US"/>
              <a:t>on the living</a:t>
            </a:r>
          </a:p>
          <a:p>
            <a:pPr lvl="1" eaLnBrk="1" hangingPunct="1"/>
            <a:r>
              <a:rPr lang="en-US"/>
              <a:t>on the dead</a:t>
            </a:r>
          </a:p>
        </p:txBody>
      </p:sp>
      <p:pic>
        <p:nvPicPr>
          <p:cNvPr id="379910" name="Picture 6"/>
          <p:cNvPicPr>
            <a:picLocks noChangeAspect="1" noChangeArrowheads="1"/>
          </p:cNvPicPr>
          <p:nvPr/>
        </p:nvPicPr>
        <p:blipFill>
          <a:blip r:embed="rId8"/>
          <a:srcRect b="2594"/>
          <a:stretch>
            <a:fillRect/>
          </a:stretch>
        </p:blipFill>
        <p:spPr bwMode="auto">
          <a:xfrm>
            <a:off x="5548313" y="1852613"/>
            <a:ext cx="1795462" cy="24765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1" name="Picture 7"/>
          <p:cNvPicPr>
            <a:picLocks noChangeAspect="1" noChangeArrowheads="1"/>
          </p:cNvPicPr>
          <p:nvPr/>
        </p:nvPicPr>
        <p:blipFill>
          <a:blip r:embed="rId9"/>
          <a:srcRect b="3882"/>
          <a:stretch>
            <a:fillRect/>
          </a:stretch>
        </p:blipFill>
        <p:spPr bwMode="auto">
          <a:xfrm>
            <a:off x="7431088" y="2216150"/>
            <a:ext cx="1571625" cy="10096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3" name="Picture 9"/>
          <p:cNvPicPr>
            <a:picLocks noChangeAspect="1" noChangeArrowheads="1"/>
          </p:cNvPicPr>
          <p:nvPr/>
        </p:nvPicPr>
        <p:blipFill>
          <a:blip r:embed="rId10"/>
          <a:srcRect l="1622" t="2361" r="1622" b="14163"/>
          <a:stretch>
            <a:fillRect/>
          </a:stretch>
        </p:blipFill>
        <p:spPr bwMode="auto">
          <a:xfrm>
            <a:off x="6223000" y="3668713"/>
            <a:ext cx="2841625" cy="168433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2" name="Picture 8"/>
          <p:cNvPicPr>
            <a:picLocks noChangeAspect="1" noChangeArrowheads="1"/>
          </p:cNvPicPr>
          <p:nvPr/>
        </p:nvPicPr>
        <p:blipFill>
          <a:blip r:embed="rId11"/>
          <a:srcRect l="2441" t="3799" r="2441" b="13298"/>
          <a:stretch>
            <a:fillRect/>
          </a:stretch>
        </p:blipFill>
        <p:spPr bwMode="auto">
          <a:xfrm>
            <a:off x="4008438" y="4668838"/>
            <a:ext cx="2979737" cy="166846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5" name="Picture 11" descr="smoker"/>
          <p:cNvPicPr>
            <a:picLocks noChangeAspect="1" noChangeArrowheads="1"/>
          </p:cNvPicPr>
          <p:nvPr/>
        </p:nvPicPr>
        <p:blipFill>
          <a:blip r:embed="rId12"/>
          <a:srcRect/>
          <a:stretch>
            <a:fillRect/>
          </a:stretch>
        </p:blipFill>
        <p:spPr bwMode="auto">
          <a:xfrm>
            <a:off x="6543675" y="4964113"/>
            <a:ext cx="2439988" cy="1828800"/>
          </a:xfrm>
          <a:prstGeom prst="rect">
            <a:avLst/>
          </a:prstGeom>
          <a:noFill/>
          <a:effectLst>
            <a:outerShdw blurRad="63500" dist="38099" dir="2700000" algn="ctr" rotWithShape="0">
              <a:srgbClr val="000000">
                <a:alpha val="74998"/>
              </a:srgbClr>
            </a:outerShdw>
          </a:effectLst>
        </p:spPr>
      </p:pic>
      <p:pic>
        <p:nvPicPr>
          <p:cNvPr id="379916" name="Picture 12" descr="penguinL"/>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flipH="1">
            <a:off x="3894138" y="5527675"/>
            <a:ext cx="1274762" cy="1295400"/>
          </a:xfrm>
          <a:prstGeom prst="rect">
            <a:avLst/>
          </a:prstGeom>
          <a:noFill/>
          <a:ln w="9525">
            <a:noFill/>
            <a:miter lim="800000"/>
            <a:headEnd/>
            <a:tailEnd/>
          </a:ln>
        </p:spPr>
      </p:pic>
      <p:sp>
        <p:nvSpPr>
          <p:cNvPr id="379917" name="AutoShape 13"/>
          <p:cNvSpPr>
            <a:spLocks noChangeArrowheads="1"/>
          </p:cNvSpPr>
          <p:nvPr/>
        </p:nvSpPr>
        <p:spPr bwMode="auto">
          <a:xfrm flipH="1">
            <a:off x="4751388" y="3800475"/>
            <a:ext cx="2433637" cy="1208088"/>
          </a:xfrm>
          <a:prstGeom prst="wedgeEllipseCallout">
            <a:avLst>
              <a:gd name="adj1" fmla="val 44125"/>
              <a:gd name="adj2" fmla="val 104398"/>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b="1">
                <a:solidFill>
                  <a:srgbClr val="0F116A"/>
                </a:solidFill>
                <a:latin typeface="Comic Sans MS" charset="0"/>
              </a:rPr>
              <a:t>Microbes always</a:t>
            </a:r>
            <a:br>
              <a:rPr lang="en-US" sz="1800" b="1">
                <a:solidFill>
                  <a:srgbClr val="0F116A"/>
                </a:solidFill>
                <a:latin typeface="Comic Sans MS" charset="0"/>
              </a:rPr>
            </a:br>
            <a:r>
              <a:rPr lang="en-US" sz="1800" b="1">
                <a:solidFill>
                  <a:srgbClr val="0F116A"/>
                </a:solidFill>
                <a:latin typeface="Comic Sans MS" charset="0"/>
              </a:rPr>
              <a:t>find a way to</a:t>
            </a:r>
            <a:br>
              <a:rPr lang="en-US" sz="1800" b="1">
                <a:solidFill>
                  <a:srgbClr val="0F116A"/>
                </a:solidFill>
                <a:latin typeface="Comic Sans MS" charset="0"/>
              </a:rPr>
            </a:br>
            <a:r>
              <a:rPr lang="en-US" sz="1800" b="1">
                <a:solidFill>
                  <a:srgbClr val="0F116A"/>
                </a:solidFill>
                <a:latin typeface="Comic Sans MS" charset="0"/>
              </a:rPr>
              <a:t>make a living</a:t>
            </a:r>
            <a:r>
              <a:rPr lang="en-US" sz="1800" b="1" i="1">
                <a:solidFill>
                  <a:srgbClr val="0F116A"/>
                </a:solidFill>
                <a:latin typeface="Comic Sans MS" charset="0"/>
              </a:rPr>
              <a:t>!</a:t>
            </a:r>
            <a:r>
              <a:rPr lang="en-US" sz="1800" b="1">
                <a:solidFill>
                  <a:srgbClr val="0F116A"/>
                </a:solidFill>
                <a:latin typeface="Comic Sans MS"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1" end="1"/>
                                            </p:txEl>
                                          </p:spTgt>
                                        </p:tgtEl>
                                        <p:attrNameLst>
                                          <p:attrName>style.visibility</p:attrName>
                                        </p:attrNameLst>
                                      </p:cBhvr>
                                      <p:to>
                                        <p:strVal val="visible"/>
                                      </p:to>
                                    </p:set>
                                    <p:anim calcmode="lin" valueType="num">
                                      <p:cBhvr additive="base">
                                        <p:cTn id="13"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2" end="2"/>
                                            </p:txEl>
                                          </p:spTgt>
                                        </p:tgtEl>
                                        <p:attrNameLst>
                                          <p:attrName>style.visibility</p:attrName>
                                        </p:attrNameLst>
                                      </p:cBhvr>
                                      <p:to>
                                        <p:strVal val="visible"/>
                                      </p:to>
                                    </p:set>
                                    <p:anim calcmode="lin" valueType="num">
                                      <p:cBhvr additive="base">
                                        <p:cTn id="19"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3" end="3"/>
                                            </p:txEl>
                                          </p:spTgt>
                                        </p:tgtEl>
                                        <p:attrNameLst>
                                          <p:attrName>style.visibility</p:attrName>
                                        </p:attrNameLst>
                                      </p:cBhvr>
                                      <p:to>
                                        <p:strVal val="visible"/>
                                      </p:to>
                                    </p:set>
                                    <p:anim calcmode="lin" valueType="num">
                                      <p:cBhvr additive="base">
                                        <p:cTn id="25"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4" end="4"/>
                                            </p:txEl>
                                          </p:spTgt>
                                        </p:tgtEl>
                                        <p:attrNameLst>
                                          <p:attrName>style.visibility</p:attrName>
                                        </p:attrNameLst>
                                      </p:cBhvr>
                                      <p:to>
                                        <p:strVal val="visible"/>
                                      </p:to>
                                    </p:set>
                                    <p:anim calcmode="lin" valueType="num">
                                      <p:cBhvr additive="base">
                                        <p:cTn id="31"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9915"/>
                                        </p:tgtEl>
                                        <p:attrNameLst>
                                          <p:attrName>style.visibility</p:attrName>
                                        </p:attrNameLst>
                                      </p:cBhvr>
                                      <p:to>
                                        <p:strVal val="visible"/>
                                      </p:to>
                                    </p:set>
                                    <p:animEffect transition="in" filter="wipe(left)">
                                      <p:cBhvr>
                                        <p:cTn id="37" dur="500"/>
                                        <p:tgtEl>
                                          <p:spTgt spid="379915"/>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79907">
                                            <p:txEl>
                                              <p:pRg st="5" end="5"/>
                                            </p:txEl>
                                          </p:spTgt>
                                        </p:tgtEl>
                                        <p:attrNameLst>
                                          <p:attrName>style.visibility</p:attrName>
                                        </p:attrNameLst>
                                      </p:cBhvr>
                                      <p:to>
                                        <p:strVal val="visible"/>
                                      </p:to>
                                    </p:set>
                                    <p:anim calcmode="lin" valueType="num">
                                      <p:cBhvr additive="base">
                                        <p:cTn id="42"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9907">
                                            <p:txEl>
                                              <p:pRg st="6" end="6"/>
                                            </p:txEl>
                                          </p:spTgt>
                                        </p:tgtEl>
                                        <p:attrNameLst>
                                          <p:attrName>style.visibility</p:attrName>
                                        </p:attrNameLst>
                                      </p:cBhvr>
                                      <p:to>
                                        <p:strVal val="visible"/>
                                      </p:to>
                                    </p:set>
                                    <p:anim calcmode="lin" valueType="num">
                                      <p:cBhvr additive="base">
                                        <p:cTn id="48"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79909"/>
                                        </p:tgtEl>
                                        <p:attrNameLst>
                                          <p:attrName>style.visibility</p:attrName>
                                        </p:attrNameLst>
                                      </p:cBhvr>
                                      <p:to>
                                        <p:strVal val="visible"/>
                                      </p:to>
                                    </p:set>
                                    <p:animEffect transition="in" filter="wipe(left)">
                                      <p:cBhvr>
                                        <p:cTn id="54" dur="500"/>
                                        <p:tgtEl>
                                          <p:spTgt spid="379909"/>
                                        </p:tgtEl>
                                      </p:cBhvr>
                                    </p:animEffect>
                                  </p:childTnLst>
                                  <p:subTnLst>
                                    <p:audio>
                                      <p:cMediaNode>
                                        <p:cTn display="0" masterRel="sameClick">
                                          <p:stCondLst>
                                            <p:cond evt="begin" delay="0">
                                              <p:tn val="52"/>
                                            </p:cond>
                                          </p:stCondLst>
                                          <p:endCondLst>
                                            <p:cond evt="onStopAudio" delay="0">
                                              <p:tgtEl>
                                                <p:sldTgt/>
                                              </p:tgtEl>
                                            </p:cond>
                                          </p:endCondLst>
                                        </p:cTn>
                                        <p:tgtEl>
                                          <p:sndTgt r:embed="rId5" name="Vibro Up"/>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9910"/>
                                        </p:tgtEl>
                                        <p:attrNameLst>
                                          <p:attrName>style.visibility</p:attrName>
                                        </p:attrNameLst>
                                      </p:cBhvr>
                                      <p:to>
                                        <p:strVal val="visible"/>
                                      </p:to>
                                    </p:set>
                                    <p:animEffect transition="in" filter="wipe(left)">
                                      <p:cBhvr>
                                        <p:cTn id="59" dur="500"/>
                                        <p:tgtEl>
                                          <p:spTgt spid="379910"/>
                                        </p:tgtEl>
                                      </p:cBhvr>
                                    </p:animEffect>
                                  </p:childTnLst>
                                  <p:subTnLst>
                                    <p:audio>
                                      <p:cMediaNode>
                                        <p:cTn display="0" masterRel="sameClick">
                                          <p:stCondLst>
                                            <p:cond evt="begin" delay="0">
                                              <p:tn val="57"/>
                                            </p:cond>
                                          </p:stCondLst>
                                          <p:endCondLst>
                                            <p:cond evt="onStopAudio" delay="0">
                                              <p:tgtEl>
                                                <p:sldTgt/>
                                              </p:tgtEl>
                                            </p:cond>
                                          </p:endCondLst>
                                        </p:cTn>
                                        <p:tgtEl>
                                          <p:sndTgt r:embed="rId5" name="Vibro Up"/>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79911"/>
                                        </p:tgtEl>
                                        <p:attrNameLst>
                                          <p:attrName>style.visibility</p:attrName>
                                        </p:attrNameLst>
                                      </p:cBhvr>
                                      <p:to>
                                        <p:strVal val="visible"/>
                                      </p:to>
                                    </p:set>
                                    <p:animEffect transition="in" filter="wipe(left)">
                                      <p:cBhvr>
                                        <p:cTn id="64" dur="500"/>
                                        <p:tgtEl>
                                          <p:spTgt spid="379911"/>
                                        </p:tgtEl>
                                      </p:cBhvr>
                                    </p:animEffect>
                                  </p:childTnLst>
                                  <p:subTnLst>
                                    <p:audio>
                                      <p:cMediaNode>
                                        <p:cTn display="0" masterRel="sameClick">
                                          <p:stCondLst>
                                            <p:cond evt="begin" delay="0">
                                              <p:tn val="62"/>
                                            </p:cond>
                                          </p:stCondLst>
                                          <p:endCondLst>
                                            <p:cond evt="onStopAudio" delay="0">
                                              <p:tgtEl>
                                                <p:sldTgt/>
                                              </p:tgtEl>
                                            </p:cond>
                                          </p:endCondLst>
                                        </p:cTn>
                                        <p:tgtEl>
                                          <p:sndTgt r:embed="rId4" name="Chimes"/>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79907">
                                            <p:txEl>
                                              <p:pRg st="7" end="7"/>
                                            </p:txEl>
                                          </p:spTgt>
                                        </p:tgtEl>
                                        <p:attrNameLst>
                                          <p:attrName>style.visibility</p:attrName>
                                        </p:attrNameLst>
                                      </p:cBhvr>
                                      <p:to>
                                        <p:strVal val="visible"/>
                                      </p:to>
                                    </p:set>
                                    <p:anim calcmode="lin" valueType="num">
                                      <p:cBhvr additive="base">
                                        <p:cTn id="69"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79913"/>
                                        </p:tgtEl>
                                        <p:attrNameLst>
                                          <p:attrName>style.visibility</p:attrName>
                                        </p:attrNameLst>
                                      </p:cBhvr>
                                      <p:to>
                                        <p:strVal val="visible"/>
                                      </p:to>
                                    </p:set>
                                    <p:animEffect transition="in" filter="wipe(left)">
                                      <p:cBhvr>
                                        <p:cTn id="75" dur="500"/>
                                        <p:tgtEl>
                                          <p:spTgt spid="379913"/>
                                        </p:tgtEl>
                                      </p:cBhvr>
                                    </p:animEffect>
                                  </p:childTnLst>
                                  <p:subTnLst>
                                    <p:audio>
                                      <p:cMediaNode>
                                        <p:cTn display="0" masterRel="sameClick">
                                          <p:stCondLst>
                                            <p:cond evt="begin" delay="0">
                                              <p:tn val="73"/>
                                            </p:cond>
                                          </p:stCondLst>
                                          <p:endCondLst>
                                            <p:cond evt="onStopAudio" delay="0">
                                              <p:tgtEl>
                                                <p:sldTgt/>
                                              </p:tgtEl>
                                            </p:cond>
                                          </p:endCondLst>
                                        </p:cTn>
                                        <p:tgtEl>
                                          <p:sndTgt r:embed="rId5" name="Vibro Up"/>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79912"/>
                                        </p:tgtEl>
                                        <p:attrNameLst>
                                          <p:attrName>style.visibility</p:attrName>
                                        </p:attrNameLst>
                                      </p:cBhvr>
                                      <p:to>
                                        <p:strVal val="visible"/>
                                      </p:to>
                                    </p:set>
                                    <p:animEffect transition="in" filter="wipe(left)">
                                      <p:cBhvr>
                                        <p:cTn id="80" dur="500"/>
                                        <p:tgtEl>
                                          <p:spTgt spid="379912"/>
                                        </p:tgtEl>
                                      </p:cBhvr>
                                    </p:animEffect>
                                  </p:childTnLst>
                                  <p:subTnLst>
                                    <p:audio>
                                      <p:cMediaNode>
                                        <p:cTn display="0" masterRel="sameClick">
                                          <p:stCondLst>
                                            <p:cond evt="begin" delay="0">
                                              <p:tn val="78"/>
                                            </p:cond>
                                          </p:stCondLst>
                                          <p:endCondLst>
                                            <p:cond evt="onStopAudio" delay="0">
                                              <p:tgtEl>
                                                <p:sldTgt/>
                                              </p:tgtEl>
                                            </p:cond>
                                          </p:endCondLst>
                                        </p:cTn>
                                        <p:tgtEl>
                                          <p:sndTgt r:embed="rId5" name="Vibro Up"/>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79907">
                                            <p:txEl>
                                              <p:pRg st="8" end="8"/>
                                            </p:txEl>
                                          </p:spTgt>
                                        </p:tgtEl>
                                        <p:attrNameLst>
                                          <p:attrName>style.visibility</p:attrName>
                                        </p:attrNameLst>
                                      </p:cBhvr>
                                      <p:to>
                                        <p:strVal val="visible"/>
                                      </p:to>
                                    </p:set>
                                    <p:anim calcmode="lin" valueType="num">
                                      <p:cBhvr additive="base">
                                        <p:cTn id="85"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79907">
                                            <p:txEl>
                                              <p:pRg st="9" end="9"/>
                                            </p:txEl>
                                          </p:spTgt>
                                        </p:tgtEl>
                                        <p:attrNameLst>
                                          <p:attrName>style.visibility</p:attrName>
                                        </p:attrNameLst>
                                      </p:cBhvr>
                                      <p:to>
                                        <p:strVal val="visible"/>
                                      </p:to>
                                    </p:set>
                                    <p:anim calcmode="lin" valueType="num">
                                      <p:cBhvr additive="base">
                                        <p:cTn id="91" dur="500" fill="hold"/>
                                        <p:tgtEl>
                                          <p:spTgt spid="379907">
                                            <p:txEl>
                                              <p:pRg st="9" end="9"/>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799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Whoosh"/>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79916"/>
                                        </p:tgtEl>
                                        <p:attrNameLst>
                                          <p:attrName>style.visibility</p:attrName>
                                        </p:attrNameLst>
                                      </p:cBhvr>
                                      <p:to>
                                        <p:strVal val="visible"/>
                                      </p:to>
                                    </p:set>
                                    <p:animEffect transition="in" filter="wipe(down)">
                                      <p:cBhvr>
                                        <p:cTn id="97" dur="500"/>
                                        <p:tgtEl>
                                          <p:spTgt spid="379916"/>
                                        </p:tgtEl>
                                      </p:cBhvr>
                                    </p:animEffect>
                                  </p:childTnLst>
                                </p:cTn>
                              </p:par>
                            </p:childTnLst>
                          </p:cTn>
                        </p:par>
                        <p:par>
                          <p:cTn id="98" fill="hold">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379917"/>
                                        </p:tgtEl>
                                        <p:attrNameLst>
                                          <p:attrName>style.visibility</p:attrName>
                                        </p:attrNameLst>
                                      </p:cBhvr>
                                      <p:to>
                                        <p:strVal val="visible"/>
                                      </p:to>
                                    </p:set>
                                    <p:animEffect transition="in" filter="wipe(down)">
                                      <p:cBhvr>
                                        <p:cTn id="101" dur="500"/>
                                        <p:tgtEl>
                                          <p:spTgt spid="379917"/>
                                        </p:tgtEl>
                                      </p:cBhvr>
                                    </p:animEffect>
                                  </p:childTnLst>
                                  <p:subTnLst>
                                    <p:audio>
                                      <p:cMediaNode>
                                        <p:cTn display="0" masterRel="sameClick">
                                          <p:stCondLst>
                                            <p:cond evt="begin" delay="0">
                                              <p:tn val="99"/>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37991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Bacterial diversity</a:t>
            </a:r>
          </a:p>
        </p:txBody>
      </p:sp>
      <p:pic>
        <p:nvPicPr>
          <p:cNvPr id="25603" name="Picture 3"/>
          <p:cNvPicPr>
            <a:picLocks noChangeAspect="1" noChangeArrowheads="1"/>
          </p:cNvPicPr>
          <p:nvPr/>
        </p:nvPicPr>
        <p:blipFill>
          <a:blip r:embed="rId3"/>
          <a:srcRect/>
          <a:stretch>
            <a:fillRect/>
          </a:stretch>
        </p:blipFill>
        <p:spPr bwMode="auto">
          <a:xfrm>
            <a:off x="530225" y="2232025"/>
            <a:ext cx="8308975" cy="4473575"/>
          </a:xfrm>
          <a:prstGeom prst="rect">
            <a:avLst/>
          </a:prstGeom>
          <a:noFill/>
          <a:ln w="9525">
            <a:noFill/>
            <a:miter lim="800000"/>
            <a:headEnd/>
            <a:tailEnd/>
          </a:ln>
        </p:spPr>
      </p:pic>
      <p:sp>
        <p:nvSpPr>
          <p:cNvPr id="25604" name="Rectangle 4"/>
          <p:cNvSpPr>
            <a:spLocks noChangeArrowheads="1"/>
          </p:cNvSpPr>
          <p:nvPr/>
        </p:nvSpPr>
        <p:spPr bwMode="auto">
          <a:xfrm>
            <a:off x="457200" y="2119313"/>
            <a:ext cx="304800" cy="609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5605" name="Rectangle 5"/>
          <p:cNvSpPr>
            <a:spLocks noChangeArrowheads="1"/>
          </p:cNvSpPr>
          <p:nvPr/>
        </p:nvSpPr>
        <p:spPr bwMode="auto">
          <a:xfrm>
            <a:off x="762000" y="1371600"/>
            <a:ext cx="7254875" cy="549275"/>
          </a:xfrm>
          <a:prstGeom prst="rect">
            <a:avLst/>
          </a:prstGeom>
          <a:noFill/>
          <a:ln w="9525">
            <a:noFill/>
            <a:miter lim="800000"/>
            <a:headEnd/>
            <a:tailEnd/>
          </a:ln>
        </p:spPr>
        <p:txBody>
          <a:bodyPr wrap="none" anchor="ctr">
            <a:prstTxWarp prst="textNoShape">
              <a:avLst/>
            </a:prstTxWarp>
            <a:spAutoFit/>
          </a:bodyPr>
          <a:lstStyle/>
          <a:p>
            <a:pPr algn="l"/>
            <a:r>
              <a:rPr lang="en-US" sz="3000" b="1">
                <a:solidFill>
                  <a:srgbClr val="0F116A"/>
                </a:solidFill>
              </a:rPr>
              <a:t>rods and spheres and spirals… Oh My!</a:t>
            </a:r>
          </a:p>
        </p:txBody>
      </p:sp>
    </p:spTree>
  </p:cSld>
  <p:clrMapOvr>
    <a:masterClrMapping/>
  </p:clrMapOvr>
</p:sld>
</file>

<file path=ppt/theme/theme1.xml><?xml version="1.0" encoding="utf-8"?>
<a:theme xmlns:a="http://schemas.openxmlformats.org/drawingml/2006/main" name="PPT2007AP">
  <a:themeElements>
    <a:clrScheme name="PPT2007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PPT2007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PPT2007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PPT2007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PPT2007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PPT2007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PPT2007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PPT2007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PPT2007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PPT2007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Templates:PPT2007AP.pot</Template>
  <TotalTime>2840</TotalTime>
  <Words>912</Words>
  <Application>Microsoft Office PowerPoint</Application>
  <PresentationFormat>On-screen Show (4:3)</PresentationFormat>
  <Paragraphs>204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AppleGothic</vt:lpstr>
      <vt:lpstr>Arial</vt:lpstr>
      <vt:lpstr>Comic Sans MS</vt:lpstr>
      <vt:lpstr>Geneva</vt:lpstr>
      <vt:lpstr>Times</vt:lpstr>
      <vt:lpstr>Wingdings</vt:lpstr>
      <vt:lpstr>PPT2007AP</vt:lpstr>
      <vt:lpstr>Classification &amp; the New Taxonomy</vt:lpstr>
      <vt:lpstr>Finding commonality in variety </vt:lpstr>
      <vt:lpstr>Classification</vt:lpstr>
      <vt:lpstr>PowerPoint Presentation</vt:lpstr>
      <vt:lpstr>The Evolutionary Perspective</vt:lpstr>
      <vt:lpstr>Kingdoms</vt:lpstr>
      <vt:lpstr>Prokaryotes</vt:lpstr>
      <vt:lpstr>Bacteria live EVERYWHERE!</vt:lpstr>
      <vt:lpstr>Bacterial diversity</vt:lpstr>
      <vt:lpstr>Prokaryote Structure</vt:lpstr>
      <vt:lpstr>Prokaryote vs. Eukaryote Chromosome</vt:lpstr>
      <vt:lpstr>Variations in Cell Interior</vt:lpstr>
      <vt:lpstr>Prokaryotic metabolism</vt:lpstr>
      <vt:lpstr>Genetic variation in bacteria</vt:lpstr>
      <vt:lpstr>Bacteria as pathogens</vt:lpstr>
      <vt:lpstr>Bacteria as beneficial (&amp; necessary)</vt:lpstr>
      <vt:lpstr>PowerPoint Presentation</vt:lpstr>
      <vt:lpstr>Prokaryote Cell Wall Structure</vt:lpstr>
    </vt:vector>
  </TitlesOfParts>
  <Company>Kim Foglia</Company>
  <LinksUpToDate>false</LinksUpToDate>
  <SharedDoc>false</SharedDoc>
  <HyperlinkBase>http://bio.kimunity.com, http://www.WDinteractive.com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Prokaryotes</dc:title>
  <dc:subject>AP &amp; Regents Biology</dc:subject>
  <dc:creator>Kim Foglia</dc:creator>
  <cp:keywords>Education, Biology Zone, Kim Foglia</cp:keywords>
  <dc:description>All Rights Reserved. Copyright 2003. WD Interactive.</dc:description>
  <cp:lastModifiedBy>Deb and Butch Allen</cp:lastModifiedBy>
  <cp:revision>88</cp:revision>
  <cp:lastPrinted>2014-09-08T16:11:56Z</cp:lastPrinted>
  <dcterms:created xsi:type="dcterms:W3CDTF">2010-10-11T22:25:32Z</dcterms:created>
  <dcterms:modified xsi:type="dcterms:W3CDTF">2018-09-22T14:07:58Z</dcterms:modified>
  <cp:category>Education</cp:category>
</cp:coreProperties>
</file>